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3" r:id="rId31"/>
    <p:sldId id="294" r:id="rId32"/>
    <p:sldId id="295" r:id="rId33"/>
    <p:sldId id="296" r:id="rId34"/>
    <p:sldId id="285" r:id="rId35"/>
    <p:sldId id="286" r:id="rId36"/>
    <p:sldId id="287" r:id="rId37"/>
    <p:sldId id="288" r:id="rId38"/>
    <p:sldId id="289" r:id="rId39"/>
    <p:sldId id="291" r:id="rId40"/>
    <p:sldId id="292" r:id="rId41"/>
    <p:sldId id="297" r:id="rId42"/>
    <p:sldId id="298" r:id="rId43"/>
    <p:sldId id="299" r:id="rId44"/>
    <p:sldId id="300" r:id="rId45"/>
    <p:sldId id="301" r:id="rId46"/>
    <p:sldId id="302" r:id="rId47"/>
    <p:sldId id="30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107792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412806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C1475F4-BBFA-4946-B6A3-BD45257179BA}"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692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186018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1475F4-BBFA-4946-B6A3-BD45257179BA}"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48784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97187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89593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419058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57292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24994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21015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4402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400098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72468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17008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23-03-2022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511260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87BA1CA-67F9-48F4-BC85-638768AB68AE}" type="datetimeFigureOut">
              <a:rPr lang="en-IN" smtClean="0"/>
              <a:t>23-03-2022</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C1475F4-BBFA-4946-B6A3-BD45257179BA}" type="slidenum">
              <a:rPr lang="en-IN" smtClean="0"/>
              <a:t>‹#›</a:t>
            </a:fld>
            <a:endParaRPr lang="en-IN" dirty="0"/>
          </a:p>
        </p:txBody>
      </p:sp>
    </p:spTree>
    <p:extLst>
      <p:ext uri="{BB962C8B-B14F-4D97-AF65-F5344CB8AC3E}">
        <p14:creationId xmlns:p14="http://schemas.microsoft.com/office/powerpoint/2010/main" val="111707033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EC59-7F02-4EB3-AA66-BBB7455AC2DC}"/>
              </a:ext>
            </a:extLst>
          </p:cNvPr>
          <p:cNvSpPr>
            <a:spLocks noGrp="1"/>
          </p:cNvSpPr>
          <p:nvPr>
            <p:ph type="ctrTitle"/>
          </p:nvPr>
        </p:nvSpPr>
        <p:spPr/>
        <p:txBody>
          <a:bodyPr/>
          <a:lstStyle/>
          <a:p>
            <a:r>
              <a:rPr lang="en-IN" dirty="0"/>
              <a:t>Housing Prices Prediction</a:t>
            </a:r>
          </a:p>
        </p:txBody>
      </p:sp>
      <p:sp>
        <p:nvSpPr>
          <p:cNvPr id="3" name="Subtitle 2">
            <a:extLst>
              <a:ext uri="{FF2B5EF4-FFF2-40B4-BE49-F238E27FC236}">
                <a16:creationId xmlns:a16="http://schemas.microsoft.com/office/drawing/2014/main" id="{3FF60828-B510-4643-B824-E80CA4737BFA}"/>
              </a:ext>
            </a:extLst>
          </p:cNvPr>
          <p:cNvSpPr>
            <a:spLocks noGrp="1"/>
          </p:cNvSpPr>
          <p:nvPr>
            <p:ph type="subTitle" idx="1"/>
          </p:nvPr>
        </p:nvSpPr>
        <p:spPr/>
        <p:txBody>
          <a:bodyPr/>
          <a:lstStyle/>
          <a:p>
            <a:endParaRPr lang="en-IN" dirty="0"/>
          </a:p>
        </p:txBody>
      </p:sp>
      <p:sp>
        <p:nvSpPr>
          <p:cNvPr id="5" name="TextBox 4">
            <a:extLst>
              <a:ext uri="{FF2B5EF4-FFF2-40B4-BE49-F238E27FC236}">
                <a16:creationId xmlns:a16="http://schemas.microsoft.com/office/drawing/2014/main" id="{EF4F4842-A51C-43C1-850A-9287F49EA67B}"/>
              </a:ext>
            </a:extLst>
          </p:cNvPr>
          <p:cNvSpPr txBox="1"/>
          <p:nvPr/>
        </p:nvSpPr>
        <p:spPr>
          <a:xfrm>
            <a:off x="5150466" y="5534330"/>
            <a:ext cx="6354146" cy="369332"/>
          </a:xfrm>
          <a:prstGeom prst="rect">
            <a:avLst/>
          </a:prstGeom>
          <a:noFill/>
        </p:spPr>
        <p:txBody>
          <a:bodyPr wrap="square" rtlCol="0">
            <a:spAutoFit/>
          </a:bodyPr>
          <a:lstStyle/>
          <a:p>
            <a:pPr algn="r"/>
            <a:r>
              <a:rPr lang="en-US" dirty="0"/>
              <a:t>Zalak Maru</a:t>
            </a:r>
          </a:p>
        </p:txBody>
      </p:sp>
    </p:spTree>
    <p:extLst>
      <p:ext uri="{BB962C8B-B14F-4D97-AF65-F5344CB8AC3E}">
        <p14:creationId xmlns:p14="http://schemas.microsoft.com/office/powerpoint/2010/main" val="292971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488C-22BA-4E2D-8444-9D46694EA664}"/>
              </a:ext>
            </a:extLst>
          </p:cNvPr>
          <p:cNvSpPr>
            <a:spLocks noGrp="1"/>
          </p:cNvSpPr>
          <p:nvPr>
            <p:ph type="title"/>
          </p:nvPr>
        </p:nvSpPr>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BCFD443E-6BB8-470E-BE6A-EC0FCE838BE6}"/>
              </a:ext>
            </a:extLst>
          </p:cNvPr>
          <p:cNvSpPr>
            <a:spLocks noGrp="1"/>
          </p:cNvSpPr>
          <p:nvPr>
            <p:ph idx="1"/>
          </p:nvPr>
        </p:nvSpPr>
        <p:spPr/>
        <p:txBody>
          <a:bodyPr/>
          <a:lstStyle/>
          <a:p>
            <a:r>
              <a:rPr lang="en-US" dirty="0"/>
              <a:t>Observation:</a:t>
            </a:r>
          </a:p>
          <a:p>
            <a:pPr marL="457200">
              <a:spcBef>
                <a:spcPts val="800"/>
              </a:spcBef>
              <a:spcAft>
                <a:spcPts val="0"/>
              </a:spcAft>
            </a:pPr>
            <a:r>
              <a:rPr lang="en-US" sz="1800" dirty="0">
                <a:effectLst/>
                <a:latin typeface="Arial" panose="020B0604020202020204" pitchFamily="34" charset="0"/>
                <a:ea typeface="Arial" panose="020B0604020202020204" pitchFamily="34" charset="0"/>
              </a:rPr>
              <a:t>Columns such as OpenporchSF, WoodDeckSF, GarageArea, GarageYrBuilt, GrlivArea, 1stflrsf, 2ndflrsf, totalbsmtsf, YearremodAdd, Yearbuilt, lotfrontage, lotarea, masvnrarea, bsmntfinsf1 have positive correlation w.r.t salesprice</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Columns such as MiscVal, Enclosedporch have slight negative correlation</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Remaining columns do not have any correlation w.r.t salesprice</a:t>
            </a:r>
            <a:endParaRPr lang="en-IN" sz="1800" dirty="0">
              <a:effectLst/>
              <a:latin typeface="Arial" panose="020B0604020202020204" pitchFamily="34" charset="0"/>
              <a:ea typeface="Arial" panose="020B0604020202020204" pitchFamily="34" charset="0"/>
            </a:endParaRPr>
          </a:p>
          <a:p>
            <a:pPr lvl="1"/>
            <a:endParaRPr lang="en-IN" dirty="0"/>
          </a:p>
        </p:txBody>
      </p:sp>
    </p:spTree>
    <p:extLst>
      <p:ext uri="{BB962C8B-B14F-4D97-AF65-F5344CB8AC3E}">
        <p14:creationId xmlns:p14="http://schemas.microsoft.com/office/powerpoint/2010/main" val="353602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13D19-4FB3-4EA1-A1ED-64817B9906F3}"/>
              </a:ext>
            </a:extLst>
          </p:cNvPr>
          <p:cNvSpPr>
            <a:spLocks noGrp="1"/>
          </p:cNvSpPr>
          <p:nvPr>
            <p:ph idx="1"/>
          </p:nvPr>
        </p:nvSpPr>
        <p:spPr>
          <a:xfrm>
            <a:off x="732155" y="603314"/>
            <a:ext cx="10515600" cy="4351338"/>
          </a:xfrm>
        </p:spPr>
        <p:txBody>
          <a:bodyPr/>
          <a:lstStyle/>
          <a:p>
            <a:r>
              <a:rPr lang="en-US" dirty="0"/>
              <a:t>Now Plot graph showing categorical columns value point and the respective mean value of salesprice for that category</a:t>
            </a:r>
            <a:r>
              <a:rPr lang="en-IN" dirty="0"/>
              <a:t> to verify how different datapoints are affecting SalePrice value</a:t>
            </a:r>
          </a:p>
          <a:p>
            <a:pPr marL="0" indent="0">
              <a:buNone/>
            </a:pPr>
            <a:endParaRPr lang="en-IN" dirty="0"/>
          </a:p>
        </p:txBody>
      </p:sp>
      <p:pic>
        <p:nvPicPr>
          <p:cNvPr id="6" name="Picture 5">
            <a:extLst>
              <a:ext uri="{FF2B5EF4-FFF2-40B4-BE49-F238E27FC236}">
                <a16:creationId xmlns:a16="http://schemas.microsoft.com/office/drawing/2014/main" id="{96BC7956-336E-4E43-B2EA-F6B279745A13}"/>
              </a:ext>
            </a:extLst>
          </p:cNvPr>
          <p:cNvPicPr>
            <a:picLocks noChangeAspect="1"/>
          </p:cNvPicPr>
          <p:nvPr/>
        </p:nvPicPr>
        <p:blipFill>
          <a:blip r:embed="rId2"/>
          <a:stretch>
            <a:fillRect/>
          </a:stretch>
        </p:blipFill>
        <p:spPr>
          <a:xfrm>
            <a:off x="944245" y="1972231"/>
            <a:ext cx="8869594" cy="4755140"/>
          </a:xfrm>
          <a:prstGeom prst="rect">
            <a:avLst/>
          </a:prstGeom>
        </p:spPr>
      </p:pic>
      <p:sp>
        <p:nvSpPr>
          <p:cNvPr id="5" name="Title 4">
            <a:extLst>
              <a:ext uri="{FF2B5EF4-FFF2-40B4-BE49-F238E27FC236}">
                <a16:creationId xmlns:a16="http://schemas.microsoft.com/office/drawing/2014/main" id="{A0314E09-0A76-4B20-9111-8894E5771D0E}"/>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286703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F176-793B-4BB1-ADEC-4CF5AFB0177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9135DA7-547A-4397-9FB3-FAD6BB12503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9F8BF16-045A-46F1-9464-B868DBF77F5B}"/>
              </a:ext>
            </a:extLst>
          </p:cNvPr>
          <p:cNvPicPr>
            <a:picLocks noChangeAspect="1"/>
          </p:cNvPicPr>
          <p:nvPr/>
        </p:nvPicPr>
        <p:blipFill>
          <a:blip r:embed="rId2"/>
          <a:stretch>
            <a:fillRect/>
          </a:stretch>
        </p:blipFill>
        <p:spPr>
          <a:xfrm>
            <a:off x="838200" y="332467"/>
            <a:ext cx="10551968" cy="5779083"/>
          </a:xfrm>
          <a:prstGeom prst="rect">
            <a:avLst/>
          </a:prstGeom>
        </p:spPr>
      </p:pic>
    </p:spTree>
    <p:extLst>
      <p:ext uri="{BB962C8B-B14F-4D97-AF65-F5344CB8AC3E}">
        <p14:creationId xmlns:p14="http://schemas.microsoft.com/office/powerpoint/2010/main" val="37389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9D58-13A2-4C27-955F-7FAAFFC5C9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2C8089C-5DCC-4EFE-A82D-E5A3566AFF5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7784F36-F816-4900-BC35-17C523D6FA5E}"/>
              </a:ext>
            </a:extLst>
          </p:cNvPr>
          <p:cNvPicPr>
            <a:picLocks noChangeAspect="1"/>
          </p:cNvPicPr>
          <p:nvPr/>
        </p:nvPicPr>
        <p:blipFill>
          <a:blip r:embed="rId2"/>
          <a:stretch>
            <a:fillRect/>
          </a:stretch>
        </p:blipFill>
        <p:spPr>
          <a:xfrm>
            <a:off x="766962" y="365125"/>
            <a:ext cx="10710811" cy="5811838"/>
          </a:xfrm>
          <a:prstGeom prst="rect">
            <a:avLst/>
          </a:prstGeom>
        </p:spPr>
      </p:pic>
    </p:spTree>
    <p:extLst>
      <p:ext uri="{BB962C8B-B14F-4D97-AF65-F5344CB8AC3E}">
        <p14:creationId xmlns:p14="http://schemas.microsoft.com/office/powerpoint/2010/main" val="134934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2359-5790-4461-A560-A5396DA57F4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CA6786B-A0A8-4122-92B4-88B2AF733A2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84D33DA-089F-4644-AE9B-CB82F6A47A01}"/>
              </a:ext>
            </a:extLst>
          </p:cNvPr>
          <p:cNvPicPr>
            <a:picLocks noChangeAspect="1"/>
          </p:cNvPicPr>
          <p:nvPr/>
        </p:nvPicPr>
        <p:blipFill>
          <a:blip r:embed="rId2"/>
          <a:stretch>
            <a:fillRect/>
          </a:stretch>
        </p:blipFill>
        <p:spPr>
          <a:xfrm>
            <a:off x="838199" y="424973"/>
            <a:ext cx="10567421" cy="5686577"/>
          </a:xfrm>
          <a:prstGeom prst="rect">
            <a:avLst/>
          </a:prstGeom>
        </p:spPr>
      </p:pic>
    </p:spTree>
    <p:extLst>
      <p:ext uri="{BB962C8B-B14F-4D97-AF65-F5344CB8AC3E}">
        <p14:creationId xmlns:p14="http://schemas.microsoft.com/office/powerpoint/2010/main" val="272816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5F27-09A0-4BBA-88B0-228B01C0A04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F7701EE-61C8-4048-AB96-ECAF882E7C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8037DD1-B44C-41D7-8786-DCB82ABFB754}"/>
              </a:ext>
            </a:extLst>
          </p:cNvPr>
          <p:cNvPicPr>
            <a:picLocks noChangeAspect="1"/>
          </p:cNvPicPr>
          <p:nvPr/>
        </p:nvPicPr>
        <p:blipFill>
          <a:blip r:embed="rId2"/>
          <a:stretch>
            <a:fillRect/>
          </a:stretch>
        </p:blipFill>
        <p:spPr>
          <a:xfrm>
            <a:off x="838200" y="365125"/>
            <a:ext cx="10582976" cy="5709104"/>
          </a:xfrm>
          <a:prstGeom prst="rect">
            <a:avLst/>
          </a:prstGeom>
        </p:spPr>
      </p:pic>
    </p:spTree>
    <p:extLst>
      <p:ext uri="{BB962C8B-B14F-4D97-AF65-F5344CB8AC3E}">
        <p14:creationId xmlns:p14="http://schemas.microsoft.com/office/powerpoint/2010/main" val="412758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9A93-3097-482E-80E6-CF235F52A3E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AAEE922-90F6-4AFE-ACE5-285B3D4EF17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FC35E1C-3F1B-4B0D-A88E-A8138FC4A83F}"/>
              </a:ext>
            </a:extLst>
          </p:cNvPr>
          <p:cNvPicPr>
            <a:picLocks noChangeAspect="1"/>
          </p:cNvPicPr>
          <p:nvPr/>
        </p:nvPicPr>
        <p:blipFill>
          <a:blip r:embed="rId2"/>
          <a:stretch>
            <a:fillRect/>
          </a:stretch>
        </p:blipFill>
        <p:spPr>
          <a:xfrm>
            <a:off x="838199" y="365125"/>
            <a:ext cx="10537683" cy="5699773"/>
          </a:xfrm>
          <a:prstGeom prst="rect">
            <a:avLst/>
          </a:prstGeom>
        </p:spPr>
      </p:pic>
    </p:spTree>
    <p:extLst>
      <p:ext uri="{BB962C8B-B14F-4D97-AF65-F5344CB8AC3E}">
        <p14:creationId xmlns:p14="http://schemas.microsoft.com/office/powerpoint/2010/main" val="63017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0D9B-0ABD-4D78-BB8C-17F08FC776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5A93B56-546F-436C-8E7F-255911B7A26E}"/>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8AD5F89-3B16-43E4-B7D6-0D9BAE5E4F0F}"/>
              </a:ext>
            </a:extLst>
          </p:cNvPr>
          <p:cNvPicPr>
            <a:picLocks noChangeAspect="1"/>
          </p:cNvPicPr>
          <p:nvPr/>
        </p:nvPicPr>
        <p:blipFill>
          <a:blip r:embed="rId2"/>
          <a:stretch>
            <a:fillRect/>
          </a:stretch>
        </p:blipFill>
        <p:spPr>
          <a:xfrm>
            <a:off x="838200" y="365125"/>
            <a:ext cx="10560068" cy="5699773"/>
          </a:xfrm>
          <a:prstGeom prst="rect">
            <a:avLst/>
          </a:prstGeom>
        </p:spPr>
      </p:pic>
    </p:spTree>
    <p:extLst>
      <p:ext uri="{BB962C8B-B14F-4D97-AF65-F5344CB8AC3E}">
        <p14:creationId xmlns:p14="http://schemas.microsoft.com/office/powerpoint/2010/main" val="2853397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444D-0F88-4940-A1BB-06B94CAC610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D816C86-C8EB-4765-9D4C-F69EAE0184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3102A23-2666-4349-875A-3AA9176D8F35}"/>
              </a:ext>
            </a:extLst>
          </p:cNvPr>
          <p:cNvPicPr>
            <a:picLocks noChangeAspect="1"/>
          </p:cNvPicPr>
          <p:nvPr/>
        </p:nvPicPr>
        <p:blipFill>
          <a:blip r:embed="rId2"/>
          <a:stretch>
            <a:fillRect/>
          </a:stretch>
        </p:blipFill>
        <p:spPr>
          <a:xfrm>
            <a:off x="838200" y="365125"/>
            <a:ext cx="10540422" cy="5681112"/>
          </a:xfrm>
          <a:prstGeom prst="rect">
            <a:avLst/>
          </a:prstGeom>
        </p:spPr>
      </p:pic>
    </p:spTree>
    <p:extLst>
      <p:ext uri="{BB962C8B-B14F-4D97-AF65-F5344CB8AC3E}">
        <p14:creationId xmlns:p14="http://schemas.microsoft.com/office/powerpoint/2010/main" val="167093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3FC3-940D-4D5A-BA7B-2EF781802C6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BDB0BAC-AE29-4A0D-A037-9401BDBA7EC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CD92087-0081-4120-BFE5-74CB89125DAC}"/>
              </a:ext>
            </a:extLst>
          </p:cNvPr>
          <p:cNvPicPr>
            <a:picLocks noChangeAspect="1"/>
          </p:cNvPicPr>
          <p:nvPr/>
        </p:nvPicPr>
        <p:blipFill>
          <a:blip r:embed="rId2"/>
          <a:stretch>
            <a:fillRect/>
          </a:stretch>
        </p:blipFill>
        <p:spPr>
          <a:xfrm>
            <a:off x="838200" y="365125"/>
            <a:ext cx="10551680" cy="5718434"/>
          </a:xfrm>
          <a:prstGeom prst="rect">
            <a:avLst/>
          </a:prstGeom>
        </p:spPr>
      </p:pic>
    </p:spTree>
    <p:extLst>
      <p:ext uri="{BB962C8B-B14F-4D97-AF65-F5344CB8AC3E}">
        <p14:creationId xmlns:p14="http://schemas.microsoft.com/office/powerpoint/2010/main" val="324587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79B5-BFC6-40F8-9F1E-85E8C1B67C11}"/>
              </a:ext>
            </a:extLst>
          </p:cNvPr>
          <p:cNvSpPr>
            <a:spLocks noGrp="1"/>
          </p:cNvSpPr>
          <p:nvPr>
            <p:ph type="title"/>
          </p:nvPr>
        </p:nvSpPr>
        <p:spPr/>
        <p:txBody>
          <a:bodyPr/>
          <a:lstStyle/>
          <a:p>
            <a:r>
              <a:rPr lang="en-US" dirty="0"/>
              <a:t>Table of Contents</a:t>
            </a:r>
            <a:endParaRPr lang="en-IN" dirty="0"/>
          </a:p>
        </p:txBody>
      </p:sp>
      <p:sp>
        <p:nvSpPr>
          <p:cNvPr id="3" name="Content Placeholder 2">
            <a:extLst>
              <a:ext uri="{FF2B5EF4-FFF2-40B4-BE49-F238E27FC236}">
                <a16:creationId xmlns:a16="http://schemas.microsoft.com/office/drawing/2014/main" id="{C5ECBED8-D12A-47C5-A64B-3ACCFE9DD92D}"/>
              </a:ext>
            </a:extLst>
          </p:cNvPr>
          <p:cNvSpPr>
            <a:spLocks noGrp="1"/>
          </p:cNvSpPr>
          <p:nvPr>
            <p:ph idx="1"/>
          </p:nvPr>
        </p:nvSpPr>
        <p:spPr/>
        <p:txBody>
          <a:bodyPr>
            <a:normAutofit/>
          </a:bodyPr>
          <a:lstStyle/>
          <a:p>
            <a:pPr marL="514350" indent="-514350">
              <a:buFont typeface="+mj-lt"/>
              <a:buAutoNum type="arabicPeriod"/>
            </a:pPr>
            <a:r>
              <a:rPr lang="en-US" dirty="0"/>
              <a:t>Introduction</a:t>
            </a:r>
          </a:p>
          <a:p>
            <a:pPr marL="514350" indent="-514350">
              <a:buFont typeface="+mj-lt"/>
              <a:buAutoNum type="arabicPeriod"/>
            </a:pPr>
            <a:r>
              <a:rPr lang="en-US" dirty="0"/>
              <a:t>Analytical Problem Framing</a:t>
            </a:r>
          </a:p>
          <a:p>
            <a:pPr marL="514350" indent="-514350">
              <a:buFont typeface="+mj-lt"/>
              <a:buAutoNum type="arabicPeriod"/>
            </a:pPr>
            <a:r>
              <a:rPr lang="en-US" dirty="0"/>
              <a:t>Data Preparation</a:t>
            </a:r>
          </a:p>
          <a:p>
            <a:pPr marL="514350" indent="-514350">
              <a:buFont typeface="+mj-lt"/>
              <a:buAutoNum type="arabicPeriod"/>
            </a:pPr>
            <a:r>
              <a:rPr lang="en-US" dirty="0"/>
              <a:t>Data Analysis</a:t>
            </a:r>
          </a:p>
          <a:p>
            <a:pPr marL="514350" indent="-514350">
              <a:buFont typeface="+mj-lt"/>
              <a:buAutoNum type="arabicPeriod"/>
            </a:pPr>
            <a:r>
              <a:rPr lang="en-US" dirty="0"/>
              <a:t>Model Development &amp; Evaluation</a:t>
            </a:r>
          </a:p>
          <a:p>
            <a:pPr marL="514350" indent="-514350">
              <a:buFont typeface="+mj-lt"/>
              <a:buAutoNum type="arabicPeriod"/>
            </a:pPr>
            <a:r>
              <a:rPr lang="en-US" dirty="0"/>
              <a:t>Results</a:t>
            </a:r>
          </a:p>
          <a:p>
            <a:pPr marL="514350" indent="-514350">
              <a:buFont typeface="+mj-lt"/>
              <a:buAutoNum type="arabicPeriod"/>
            </a:pPr>
            <a:r>
              <a:rPr lang="en-US" dirty="0"/>
              <a:t>Conclusion</a:t>
            </a:r>
          </a:p>
          <a:p>
            <a:pPr marL="514350" indent="-514350">
              <a:buFont typeface="+mj-lt"/>
              <a:buAutoNum type="arabicPeriod"/>
            </a:pPr>
            <a:r>
              <a:rPr lang="en-US" dirty="0"/>
              <a:t>Limitation and scope for future work</a:t>
            </a:r>
          </a:p>
          <a:p>
            <a:pPr marL="457200" lvl="1" indent="0">
              <a:buNone/>
            </a:pPr>
            <a:endParaRPr lang="en-US" dirty="0"/>
          </a:p>
          <a:p>
            <a:pPr marL="457200" lvl="1" indent="0">
              <a:buNone/>
            </a:pPr>
            <a:endParaRPr lang="en-IN" dirty="0"/>
          </a:p>
          <a:p>
            <a:pPr marL="971550" lvl="1" indent="-514350">
              <a:buFont typeface="+mj-lt"/>
              <a:buAutoNum type="arabicPeriod"/>
            </a:pPr>
            <a:endParaRPr lang="en-US" dirty="0"/>
          </a:p>
        </p:txBody>
      </p:sp>
    </p:spTree>
    <p:extLst>
      <p:ext uri="{BB962C8B-B14F-4D97-AF65-F5344CB8AC3E}">
        <p14:creationId xmlns:p14="http://schemas.microsoft.com/office/powerpoint/2010/main" val="1075381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46D93-AAA2-45C8-9885-745EE45C5984}"/>
              </a:ext>
            </a:extLst>
          </p:cNvPr>
          <p:cNvSpPr>
            <a:spLocks noGrp="1"/>
          </p:cNvSpPr>
          <p:nvPr>
            <p:ph idx="1"/>
          </p:nvPr>
        </p:nvSpPr>
        <p:spPr>
          <a:xfrm>
            <a:off x="838200" y="1489723"/>
            <a:ext cx="10515600" cy="4351338"/>
          </a:xfrm>
        </p:spPr>
        <p:txBody>
          <a:bodyPr>
            <a:normAutofit/>
          </a:bodyPr>
          <a:lstStyle/>
          <a:p>
            <a:r>
              <a:rPr lang="en-IN" dirty="0"/>
              <a:t>Observations:</a:t>
            </a:r>
          </a:p>
          <a:p>
            <a:pPr lvl="1"/>
            <a:r>
              <a:rPr lang="en-IN" dirty="0"/>
              <a:t>From above we can observe that categorical datapoints of columns LandSlope, MoSold, YrSold, BsmtFullBath, BsmtHalfBath have equal mean value of salesprice throughout their respective category, hence drop them.</a:t>
            </a:r>
          </a:p>
          <a:p>
            <a:pPr lvl="1"/>
            <a:endParaRPr lang="en-IN" dirty="0"/>
          </a:p>
        </p:txBody>
      </p:sp>
      <p:pic>
        <p:nvPicPr>
          <p:cNvPr id="4" name="Picture 3">
            <a:extLst>
              <a:ext uri="{FF2B5EF4-FFF2-40B4-BE49-F238E27FC236}">
                <a16:creationId xmlns:a16="http://schemas.microsoft.com/office/drawing/2014/main" id="{DD580572-541C-4027-AC59-EF57A19C9EB8}"/>
              </a:ext>
            </a:extLst>
          </p:cNvPr>
          <p:cNvPicPr>
            <a:picLocks noChangeAspect="1"/>
          </p:cNvPicPr>
          <p:nvPr/>
        </p:nvPicPr>
        <p:blipFill>
          <a:blip r:embed="rId2"/>
          <a:stretch>
            <a:fillRect/>
          </a:stretch>
        </p:blipFill>
        <p:spPr>
          <a:xfrm>
            <a:off x="838200" y="3387090"/>
            <a:ext cx="10515600" cy="2799203"/>
          </a:xfrm>
          <a:prstGeom prst="rect">
            <a:avLst/>
          </a:prstGeom>
        </p:spPr>
      </p:pic>
      <p:sp>
        <p:nvSpPr>
          <p:cNvPr id="6" name="Title 5">
            <a:extLst>
              <a:ext uri="{FF2B5EF4-FFF2-40B4-BE49-F238E27FC236}">
                <a16:creationId xmlns:a16="http://schemas.microsoft.com/office/drawing/2014/main" id="{D7037983-29A6-497A-BFBD-410FA93A8449}"/>
              </a:ext>
            </a:extLst>
          </p:cNvPr>
          <p:cNvSpPr>
            <a:spLocks noGrp="1"/>
          </p:cNvSpPr>
          <p:nvPr>
            <p:ph type="title"/>
          </p:nvPr>
        </p:nvSpPr>
        <p:spPr>
          <a:xfrm>
            <a:off x="1174377" y="242047"/>
            <a:ext cx="10330236" cy="1662953"/>
          </a:xfrm>
        </p:spPr>
        <p:txBody>
          <a:bodyPr/>
          <a:lstStyle/>
          <a:p>
            <a:endParaRPr lang="en-IN" dirty="0"/>
          </a:p>
        </p:txBody>
      </p:sp>
    </p:spTree>
    <p:extLst>
      <p:ext uri="{BB962C8B-B14F-4D97-AF65-F5344CB8AC3E}">
        <p14:creationId xmlns:p14="http://schemas.microsoft.com/office/powerpoint/2010/main" val="325084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9B39E6-357C-4E88-B306-8DDADFDE45BB}"/>
              </a:ext>
            </a:extLst>
          </p:cNvPr>
          <p:cNvSpPr>
            <a:spLocks noGrp="1"/>
          </p:cNvSpPr>
          <p:nvPr>
            <p:ph idx="1"/>
          </p:nvPr>
        </p:nvSpPr>
        <p:spPr>
          <a:xfrm>
            <a:off x="1010784" y="737928"/>
            <a:ext cx="9906000" cy="3541712"/>
          </a:xfrm>
        </p:spPr>
        <p:txBody>
          <a:bodyPr/>
          <a:lstStyle/>
          <a:p>
            <a:r>
              <a:rPr lang="en-US" dirty="0"/>
              <a:t>Plot Distribution plot of each column</a:t>
            </a:r>
            <a:endParaRPr lang="en-IN" dirty="0"/>
          </a:p>
          <a:p>
            <a:endParaRPr lang="en-IN" dirty="0"/>
          </a:p>
        </p:txBody>
      </p:sp>
      <p:pic>
        <p:nvPicPr>
          <p:cNvPr id="6" name="Picture 5">
            <a:extLst>
              <a:ext uri="{FF2B5EF4-FFF2-40B4-BE49-F238E27FC236}">
                <a16:creationId xmlns:a16="http://schemas.microsoft.com/office/drawing/2014/main" id="{2C85282E-18BA-4DE7-A744-B3805D677076}"/>
              </a:ext>
            </a:extLst>
          </p:cNvPr>
          <p:cNvPicPr>
            <a:picLocks noChangeAspect="1"/>
          </p:cNvPicPr>
          <p:nvPr/>
        </p:nvPicPr>
        <p:blipFill>
          <a:blip r:embed="rId2"/>
          <a:stretch>
            <a:fillRect/>
          </a:stretch>
        </p:blipFill>
        <p:spPr>
          <a:xfrm>
            <a:off x="1275215" y="1210679"/>
            <a:ext cx="9875513" cy="5395393"/>
          </a:xfrm>
          <a:prstGeom prst="rect">
            <a:avLst/>
          </a:prstGeom>
        </p:spPr>
      </p:pic>
      <p:sp>
        <p:nvSpPr>
          <p:cNvPr id="5" name="Title 4">
            <a:extLst>
              <a:ext uri="{FF2B5EF4-FFF2-40B4-BE49-F238E27FC236}">
                <a16:creationId xmlns:a16="http://schemas.microsoft.com/office/drawing/2014/main" id="{9CD74004-7DF0-4925-BEAA-FF45076B627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661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C453-B8BA-4717-91FD-CB44AF901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A4C85A8-495F-4DD1-8AFC-D8A2D0BECCE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F8124D1-4AD9-4994-BBB8-8CC09B073DF3}"/>
              </a:ext>
            </a:extLst>
          </p:cNvPr>
          <p:cNvPicPr>
            <a:picLocks noChangeAspect="1"/>
          </p:cNvPicPr>
          <p:nvPr/>
        </p:nvPicPr>
        <p:blipFill>
          <a:blip r:embed="rId2"/>
          <a:stretch>
            <a:fillRect/>
          </a:stretch>
        </p:blipFill>
        <p:spPr>
          <a:xfrm>
            <a:off x="561690" y="262889"/>
            <a:ext cx="11102944" cy="6128579"/>
          </a:xfrm>
          <a:prstGeom prst="rect">
            <a:avLst/>
          </a:prstGeom>
        </p:spPr>
      </p:pic>
    </p:spTree>
    <p:extLst>
      <p:ext uri="{BB962C8B-B14F-4D97-AF65-F5344CB8AC3E}">
        <p14:creationId xmlns:p14="http://schemas.microsoft.com/office/powerpoint/2010/main" val="403132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4075-CF35-46B4-8248-AB5152FDE13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B94CCA-2ED3-40C2-BDB9-1ED3EFEE60E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CD4634B-B33C-4AD0-B63E-3DA67AE724A3}"/>
              </a:ext>
            </a:extLst>
          </p:cNvPr>
          <p:cNvPicPr>
            <a:picLocks noChangeAspect="1"/>
          </p:cNvPicPr>
          <p:nvPr/>
        </p:nvPicPr>
        <p:blipFill>
          <a:blip r:embed="rId2"/>
          <a:stretch>
            <a:fillRect/>
          </a:stretch>
        </p:blipFill>
        <p:spPr>
          <a:xfrm>
            <a:off x="524367" y="359023"/>
            <a:ext cx="10990381" cy="6139954"/>
          </a:xfrm>
          <a:prstGeom prst="rect">
            <a:avLst/>
          </a:prstGeom>
        </p:spPr>
      </p:pic>
    </p:spTree>
    <p:extLst>
      <p:ext uri="{BB962C8B-B14F-4D97-AF65-F5344CB8AC3E}">
        <p14:creationId xmlns:p14="http://schemas.microsoft.com/office/powerpoint/2010/main" val="1475712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28B5-4C70-4094-9775-D6A850E9827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5902C2A-3E93-4E47-B070-2A52C0A4BE5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C5D14FA-2A6A-40C0-A2AF-C3E13E7F891B}"/>
              </a:ext>
            </a:extLst>
          </p:cNvPr>
          <p:cNvPicPr>
            <a:picLocks noChangeAspect="1"/>
          </p:cNvPicPr>
          <p:nvPr/>
        </p:nvPicPr>
        <p:blipFill>
          <a:blip r:embed="rId2"/>
          <a:stretch>
            <a:fillRect/>
          </a:stretch>
        </p:blipFill>
        <p:spPr>
          <a:xfrm>
            <a:off x="533699" y="413067"/>
            <a:ext cx="10750232" cy="5941080"/>
          </a:xfrm>
          <a:prstGeom prst="rect">
            <a:avLst/>
          </a:prstGeom>
        </p:spPr>
      </p:pic>
    </p:spTree>
    <p:extLst>
      <p:ext uri="{BB962C8B-B14F-4D97-AF65-F5344CB8AC3E}">
        <p14:creationId xmlns:p14="http://schemas.microsoft.com/office/powerpoint/2010/main" val="3285063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24EB-CC4A-41D8-936E-7D8E63BAC20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1BE0430-B095-4F47-A443-732FFBD2767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94F0AAA-FAC7-4C72-9543-E880816E95BF}"/>
              </a:ext>
            </a:extLst>
          </p:cNvPr>
          <p:cNvPicPr>
            <a:picLocks noChangeAspect="1"/>
          </p:cNvPicPr>
          <p:nvPr/>
        </p:nvPicPr>
        <p:blipFill>
          <a:blip r:embed="rId2"/>
          <a:stretch>
            <a:fillRect/>
          </a:stretch>
        </p:blipFill>
        <p:spPr>
          <a:xfrm>
            <a:off x="449723" y="255270"/>
            <a:ext cx="10796546" cy="5984212"/>
          </a:xfrm>
          <a:prstGeom prst="rect">
            <a:avLst/>
          </a:prstGeom>
        </p:spPr>
      </p:pic>
    </p:spTree>
    <p:extLst>
      <p:ext uri="{BB962C8B-B14F-4D97-AF65-F5344CB8AC3E}">
        <p14:creationId xmlns:p14="http://schemas.microsoft.com/office/powerpoint/2010/main" val="345842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29CC-7D26-4365-A19F-6E3EF267060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6DC06D1-61A1-4EA0-AA79-CBF00CBA0B4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96747DE-3D56-4563-B9D3-49E84CFBF28D}"/>
              </a:ext>
            </a:extLst>
          </p:cNvPr>
          <p:cNvPicPr>
            <a:picLocks noChangeAspect="1"/>
          </p:cNvPicPr>
          <p:nvPr/>
        </p:nvPicPr>
        <p:blipFill>
          <a:blip r:embed="rId2"/>
          <a:stretch>
            <a:fillRect/>
          </a:stretch>
        </p:blipFill>
        <p:spPr>
          <a:xfrm>
            <a:off x="421730" y="279082"/>
            <a:ext cx="11035801" cy="6037741"/>
          </a:xfrm>
          <a:prstGeom prst="rect">
            <a:avLst/>
          </a:prstGeom>
        </p:spPr>
      </p:pic>
    </p:spTree>
    <p:extLst>
      <p:ext uri="{BB962C8B-B14F-4D97-AF65-F5344CB8AC3E}">
        <p14:creationId xmlns:p14="http://schemas.microsoft.com/office/powerpoint/2010/main" val="36560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782C-5E3F-4882-AC04-10E5CA1E44A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94CE3B2-1DEE-48CE-AFF7-7EF00CF73F3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E0ED075-2FFA-4450-8618-E49C21A1ABC0}"/>
              </a:ext>
            </a:extLst>
          </p:cNvPr>
          <p:cNvPicPr>
            <a:picLocks noChangeAspect="1"/>
          </p:cNvPicPr>
          <p:nvPr/>
        </p:nvPicPr>
        <p:blipFill>
          <a:blip r:embed="rId2"/>
          <a:stretch>
            <a:fillRect/>
          </a:stretch>
        </p:blipFill>
        <p:spPr>
          <a:xfrm>
            <a:off x="571020" y="288449"/>
            <a:ext cx="10597841" cy="5951033"/>
          </a:xfrm>
          <a:prstGeom prst="rect">
            <a:avLst/>
          </a:prstGeom>
        </p:spPr>
      </p:pic>
    </p:spTree>
    <p:extLst>
      <p:ext uri="{BB962C8B-B14F-4D97-AF65-F5344CB8AC3E}">
        <p14:creationId xmlns:p14="http://schemas.microsoft.com/office/powerpoint/2010/main" val="209428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E6-58B3-4EAD-B0DB-E91063980E1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CE32311-FC79-4A26-9FBC-CE162120CF9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5A3B843-391C-4F12-9688-D401E8D7FF67}"/>
              </a:ext>
            </a:extLst>
          </p:cNvPr>
          <p:cNvPicPr>
            <a:picLocks noChangeAspect="1"/>
          </p:cNvPicPr>
          <p:nvPr/>
        </p:nvPicPr>
        <p:blipFill>
          <a:blip r:embed="rId2"/>
          <a:stretch>
            <a:fillRect/>
          </a:stretch>
        </p:blipFill>
        <p:spPr>
          <a:xfrm>
            <a:off x="505707" y="397827"/>
            <a:ext cx="10906782" cy="6077618"/>
          </a:xfrm>
          <a:prstGeom prst="rect">
            <a:avLst/>
          </a:prstGeom>
        </p:spPr>
      </p:pic>
    </p:spTree>
    <p:extLst>
      <p:ext uri="{BB962C8B-B14F-4D97-AF65-F5344CB8AC3E}">
        <p14:creationId xmlns:p14="http://schemas.microsoft.com/office/powerpoint/2010/main" val="173674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8EC9-4446-4447-A049-E3B58F78015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6C399D3-8C69-4A04-96CB-6149701191C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6811054-93E9-48C3-82B9-5F2E7A752CDA}"/>
              </a:ext>
            </a:extLst>
          </p:cNvPr>
          <p:cNvPicPr>
            <a:picLocks noChangeAspect="1"/>
          </p:cNvPicPr>
          <p:nvPr/>
        </p:nvPicPr>
        <p:blipFill>
          <a:blip r:embed="rId2"/>
          <a:stretch>
            <a:fillRect/>
          </a:stretch>
        </p:blipFill>
        <p:spPr>
          <a:xfrm>
            <a:off x="487044" y="312737"/>
            <a:ext cx="10856655" cy="6078731"/>
          </a:xfrm>
          <a:prstGeom prst="rect">
            <a:avLst/>
          </a:prstGeom>
        </p:spPr>
      </p:pic>
    </p:spTree>
    <p:extLst>
      <p:ext uri="{BB962C8B-B14F-4D97-AF65-F5344CB8AC3E}">
        <p14:creationId xmlns:p14="http://schemas.microsoft.com/office/powerpoint/2010/main" val="181152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11A6-4759-49A1-B452-984AE30CC4D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3FC1B63-95B5-4C1E-A872-EED3E7809408}"/>
              </a:ext>
            </a:extLst>
          </p:cNvPr>
          <p:cNvSpPr>
            <a:spLocks noGrp="1"/>
          </p:cNvSpPr>
          <p:nvPr>
            <p:ph idx="1"/>
          </p:nvPr>
        </p:nvSpPr>
        <p:spPr/>
        <p:txBody>
          <a:bodyPr>
            <a:normAutofit fontScale="925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p>
          <a:p>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a:p>
          <a:p>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endParaRPr lang="en-US" dirty="0"/>
          </a:p>
          <a:p>
            <a:endParaRPr lang="en-IN" dirty="0"/>
          </a:p>
        </p:txBody>
      </p:sp>
    </p:spTree>
    <p:extLst>
      <p:ext uri="{BB962C8B-B14F-4D97-AF65-F5344CB8AC3E}">
        <p14:creationId xmlns:p14="http://schemas.microsoft.com/office/powerpoint/2010/main" val="2633501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9A7-CE0E-4AF5-8B23-71C68E723FF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09A8A0D-F111-4124-B8E3-5388983B1A3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5297ED0-AE6A-47AC-8E2F-3AB23345FD53}"/>
              </a:ext>
            </a:extLst>
          </p:cNvPr>
          <p:cNvPicPr>
            <a:picLocks noChangeAspect="1"/>
          </p:cNvPicPr>
          <p:nvPr/>
        </p:nvPicPr>
        <p:blipFill>
          <a:blip r:embed="rId2"/>
          <a:stretch>
            <a:fillRect/>
          </a:stretch>
        </p:blipFill>
        <p:spPr>
          <a:xfrm>
            <a:off x="496375" y="358490"/>
            <a:ext cx="10914323" cy="5955637"/>
          </a:xfrm>
          <a:prstGeom prst="rect">
            <a:avLst/>
          </a:prstGeom>
        </p:spPr>
      </p:pic>
    </p:spTree>
    <p:extLst>
      <p:ext uri="{BB962C8B-B14F-4D97-AF65-F5344CB8AC3E}">
        <p14:creationId xmlns:p14="http://schemas.microsoft.com/office/powerpoint/2010/main" val="1490310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14CA-E988-4F6D-8BA9-23CE760A379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D2D71FB-E036-46AA-A2E4-CEFCAE0D16C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0E49EA9-21A8-4984-8531-2456F5FB228B}"/>
              </a:ext>
            </a:extLst>
          </p:cNvPr>
          <p:cNvPicPr>
            <a:picLocks noChangeAspect="1"/>
          </p:cNvPicPr>
          <p:nvPr/>
        </p:nvPicPr>
        <p:blipFill>
          <a:blip r:embed="rId2"/>
          <a:stretch>
            <a:fillRect/>
          </a:stretch>
        </p:blipFill>
        <p:spPr>
          <a:xfrm>
            <a:off x="468383" y="322580"/>
            <a:ext cx="10946982" cy="6096881"/>
          </a:xfrm>
          <a:prstGeom prst="rect">
            <a:avLst/>
          </a:prstGeom>
        </p:spPr>
      </p:pic>
    </p:spTree>
    <p:extLst>
      <p:ext uri="{BB962C8B-B14F-4D97-AF65-F5344CB8AC3E}">
        <p14:creationId xmlns:p14="http://schemas.microsoft.com/office/powerpoint/2010/main" val="3302912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86C3-C737-4FD2-AFF9-245AFBACB6C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2A4A80D-CAF4-40FE-9D98-CE9031F3C5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2B05198-F1E9-4C2E-B0D4-3EE7604AC762}"/>
              </a:ext>
            </a:extLst>
          </p:cNvPr>
          <p:cNvPicPr>
            <a:picLocks noChangeAspect="1"/>
          </p:cNvPicPr>
          <p:nvPr/>
        </p:nvPicPr>
        <p:blipFill>
          <a:blip r:embed="rId2"/>
          <a:stretch>
            <a:fillRect/>
          </a:stretch>
        </p:blipFill>
        <p:spPr>
          <a:xfrm>
            <a:off x="431060" y="334010"/>
            <a:ext cx="11078647" cy="6132104"/>
          </a:xfrm>
          <a:prstGeom prst="rect">
            <a:avLst/>
          </a:prstGeom>
        </p:spPr>
      </p:pic>
    </p:spTree>
    <p:extLst>
      <p:ext uri="{BB962C8B-B14F-4D97-AF65-F5344CB8AC3E}">
        <p14:creationId xmlns:p14="http://schemas.microsoft.com/office/powerpoint/2010/main" val="131208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A9F2-F54C-4234-9CB9-4EE048638FA5}"/>
              </a:ext>
            </a:extLst>
          </p:cNvPr>
          <p:cNvSpPr>
            <a:spLocks noGrp="1"/>
          </p:cNvSpPr>
          <p:nvPr>
            <p:ph type="title"/>
          </p:nvPr>
        </p:nvSpPr>
        <p:spPr>
          <a:xfrm>
            <a:off x="1141412" y="-286551"/>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BEAD99D2-7F0A-459E-878A-07E7AFE18961}"/>
              </a:ext>
            </a:extLst>
          </p:cNvPr>
          <p:cNvSpPr>
            <a:spLocks noGrp="1"/>
          </p:cNvSpPr>
          <p:nvPr>
            <p:ph idx="1"/>
          </p:nvPr>
        </p:nvSpPr>
        <p:spPr>
          <a:xfrm>
            <a:off x="1141412" y="868556"/>
            <a:ext cx="9905999" cy="3541714"/>
          </a:xfrm>
        </p:spPr>
        <p:txBody>
          <a:bodyPr>
            <a:normAutofit/>
          </a:bodyPr>
          <a:lstStyle/>
          <a:p>
            <a:pPr>
              <a:spcBef>
                <a:spcPts val="805"/>
              </a:spcBef>
            </a:pPr>
            <a:r>
              <a:rPr lang="en-US" sz="1800" b="1"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457200"/>
            <a:r>
              <a:rPr lang="en-US" sz="1800" dirty="0">
                <a:effectLst/>
                <a:latin typeface="Arial" panose="020B0604020202020204" pitchFamily="34" charset="0"/>
                <a:ea typeface="Arial" panose="020B0604020202020204" pitchFamily="34" charset="0"/>
              </a:rPr>
              <a:t>Columns having normal distribution plots are: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LotFrontage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Alley, LandContour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Condition1</a:t>
            </a:r>
            <a:r>
              <a:rPr lang="en-IN"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Conditional2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BldgType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RoofMatl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MasVnrArea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BsmtCond</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BsmtFinType2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BsmtFinSF2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LotArea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BsmtUnfSF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TotalBsmtSF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Heating</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CentralAir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Electrical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1stFlrSF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LowQualFinSF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GrLivArea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KitchenAbvGr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Functional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GarageYrBlt</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Street</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GarageQual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GarageCond</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PavedDrive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OpenPorchSF,  EnclosedPorch, 3SsnPorch, ScreenPorch, PoolArea, PoolQC,  Fence, MiscFeature, MiscVal, SaleType, SalePrice</a:t>
            </a:r>
            <a:endParaRPr lang="en-IN" sz="1800" dirty="0">
              <a:effectLst/>
              <a:latin typeface="Arial" panose="020B0604020202020204" pitchFamily="34" charset="0"/>
              <a:ea typeface="Arial" panose="020B0604020202020204" pitchFamily="34" charset="0"/>
            </a:endParaRPr>
          </a:p>
          <a:p>
            <a:pPr marL="228600" indent="228600"/>
            <a:r>
              <a:rPr lang="en-US" sz="1800" dirty="0">
                <a:effectLst/>
                <a:latin typeface="Arial" panose="020B0604020202020204" pitchFamily="34" charset="0"/>
                <a:ea typeface="Arial" panose="020B0604020202020204" pitchFamily="34" charset="0"/>
              </a:rPr>
              <a:t>Rest all columns have bimodal type distribution plot.</a:t>
            </a:r>
            <a:endParaRPr lang="en-IN" sz="1800"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8CF8703-A1B3-4DB1-B0A2-094555645FBF}"/>
              </a:ext>
            </a:extLst>
          </p:cNvPr>
          <p:cNvPicPr>
            <a:picLocks noChangeAspect="1"/>
          </p:cNvPicPr>
          <p:nvPr/>
        </p:nvPicPr>
        <p:blipFill>
          <a:blip r:embed="rId2"/>
          <a:stretch>
            <a:fillRect/>
          </a:stretch>
        </p:blipFill>
        <p:spPr>
          <a:xfrm>
            <a:off x="2757168" y="3924378"/>
            <a:ext cx="6674485" cy="2842260"/>
          </a:xfrm>
          <a:prstGeom prst="rect">
            <a:avLst/>
          </a:prstGeom>
        </p:spPr>
      </p:pic>
    </p:spTree>
    <p:extLst>
      <p:ext uri="{BB962C8B-B14F-4D97-AF65-F5344CB8AC3E}">
        <p14:creationId xmlns:p14="http://schemas.microsoft.com/office/powerpoint/2010/main" val="244771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1C501E-7E47-4BAB-8118-96F4A9117268}"/>
              </a:ext>
            </a:extLst>
          </p:cNvPr>
          <p:cNvSpPr>
            <a:spLocks noGrp="1"/>
          </p:cNvSpPr>
          <p:nvPr>
            <p:ph idx="1"/>
          </p:nvPr>
        </p:nvSpPr>
        <p:spPr>
          <a:xfrm>
            <a:off x="1141413" y="837247"/>
            <a:ext cx="9905999" cy="3541714"/>
          </a:xfrm>
        </p:spPr>
        <p:txBody>
          <a:bodyPr/>
          <a:lstStyle/>
          <a:p>
            <a:r>
              <a:rPr lang="en-US" dirty="0"/>
              <a:t>Check For outliers by v</a:t>
            </a:r>
            <a:r>
              <a:rPr lang="en-US" sz="1800" dirty="0">
                <a:effectLst/>
                <a:latin typeface="Arial" panose="020B0604020202020204" pitchFamily="34" charset="0"/>
                <a:ea typeface="Arial" panose="020B0604020202020204" pitchFamily="34" charset="0"/>
              </a:rPr>
              <a:t>isualizing Boxplot of every column having datapoints of continuous nature</a:t>
            </a:r>
            <a:endParaRPr lang="en-IN" sz="1800"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CD33B92-BE31-4BA7-B9CC-66D1B0DCCC0B}"/>
              </a:ext>
            </a:extLst>
          </p:cNvPr>
          <p:cNvPicPr>
            <a:picLocks noChangeAspect="1"/>
          </p:cNvPicPr>
          <p:nvPr/>
        </p:nvPicPr>
        <p:blipFill>
          <a:blip r:embed="rId2"/>
          <a:stretch>
            <a:fillRect/>
          </a:stretch>
        </p:blipFill>
        <p:spPr>
          <a:xfrm>
            <a:off x="165854" y="1827821"/>
            <a:ext cx="2945516" cy="4566310"/>
          </a:xfrm>
          <a:prstGeom prst="rect">
            <a:avLst/>
          </a:prstGeom>
        </p:spPr>
      </p:pic>
      <p:pic>
        <p:nvPicPr>
          <p:cNvPr id="5" name="Picture 4">
            <a:extLst>
              <a:ext uri="{FF2B5EF4-FFF2-40B4-BE49-F238E27FC236}">
                <a16:creationId xmlns:a16="http://schemas.microsoft.com/office/drawing/2014/main" id="{5CE175E8-6892-4029-B6AE-633D49AAD34C}"/>
              </a:ext>
            </a:extLst>
          </p:cNvPr>
          <p:cNvPicPr>
            <a:picLocks noChangeAspect="1"/>
          </p:cNvPicPr>
          <p:nvPr/>
        </p:nvPicPr>
        <p:blipFill>
          <a:blip r:embed="rId3"/>
          <a:stretch>
            <a:fillRect/>
          </a:stretch>
        </p:blipFill>
        <p:spPr>
          <a:xfrm>
            <a:off x="3105281" y="1814174"/>
            <a:ext cx="2990589" cy="4593603"/>
          </a:xfrm>
          <a:prstGeom prst="rect">
            <a:avLst/>
          </a:prstGeom>
        </p:spPr>
      </p:pic>
      <p:pic>
        <p:nvPicPr>
          <p:cNvPr id="6" name="Picture 5">
            <a:extLst>
              <a:ext uri="{FF2B5EF4-FFF2-40B4-BE49-F238E27FC236}">
                <a16:creationId xmlns:a16="http://schemas.microsoft.com/office/drawing/2014/main" id="{E6969BFB-91CB-4B27-AA75-2B105F8C097C}"/>
              </a:ext>
            </a:extLst>
          </p:cNvPr>
          <p:cNvPicPr>
            <a:picLocks noChangeAspect="1"/>
          </p:cNvPicPr>
          <p:nvPr/>
        </p:nvPicPr>
        <p:blipFill>
          <a:blip r:embed="rId4"/>
          <a:stretch>
            <a:fillRect/>
          </a:stretch>
        </p:blipFill>
        <p:spPr>
          <a:xfrm>
            <a:off x="6094412" y="1790057"/>
            <a:ext cx="2994660" cy="4617720"/>
          </a:xfrm>
          <a:prstGeom prst="rect">
            <a:avLst/>
          </a:prstGeom>
        </p:spPr>
      </p:pic>
      <p:pic>
        <p:nvPicPr>
          <p:cNvPr id="7" name="Picture 6">
            <a:extLst>
              <a:ext uri="{FF2B5EF4-FFF2-40B4-BE49-F238E27FC236}">
                <a16:creationId xmlns:a16="http://schemas.microsoft.com/office/drawing/2014/main" id="{92DE8470-B584-47B3-B610-0485572C4FFC}"/>
              </a:ext>
            </a:extLst>
          </p:cNvPr>
          <p:cNvPicPr>
            <a:picLocks noChangeAspect="1"/>
          </p:cNvPicPr>
          <p:nvPr/>
        </p:nvPicPr>
        <p:blipFill>
          <a:blip r:embed="rId5"/>
          <a:stretch>
            <a:fillRect/>
          </a:stretch>
        </p:blipFill>
        <p:spPr>
          <a:xfrm>
            <a:off x="9099773" y="1790057"/>
            <a:ext cx="2976880" cy="4617720"/>
          </a:xfrm>
          <a:prstGeom prst="rect">
            <a:avLst/>
          </a:prstGeom>
        </p:spPr>
      </p:pic>
      <p:sp>
        <p:nvSpPr>
          <p:cNvPr id="9" name="Title 8">
            <a:extLst>
              <a:ext uri="{FF2B5EF4-FFF2-40B4-BE49-F238E27FC236}">
                <a16:creationId xmlns:a16="http://schemas.microsoft.com/office/drawing/2014/main" id="{BC4FACF5-9B13-4933-A366-729A3B7A4F98}"/>
              </a:ext>
            </a:extLst>
          </p:cNvPr>
          <p:cNvSpPr>
            <a:spLocks noGrp="1"/>
          </p:cNvSpPr>
          <p:nvPr>
            <p:ph type="title"/>
          </p:nvPr>
        </p:nvSpPr>
        <p:spPr>
          <a:xfrm>
            <a:off x="223349" y="196802"/>
            <a:ext cx="8911687" cy="1280890"/>
          </a:xfrm>
        </p:spPr>
        <p:txBody>
          <a:bodyPr/>
          <a:lstStyle/>
          <a:p>
            <a:endParaRPr lang="en-IN" dirty="0"/>
          </a:p>
        </p:txBody>
      </p:sp>
    </p:spTree>
    <p:extLst>
      <p:ext uri="{BB962C8B-B14F-4D97-AF65-F5344CB8AC3E}">
        <p14:creationId xmlns:p14="http://schemas.microsoft.com/office/powerpoint/2010/main" val="335636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62BB-DAD8-4878-8160-1B41CA4F8542}"/>
              </a:ext>
            </a:extLst>
          </p:cNvPr>
          <p:cNvSpPr>
            <a:spLocks noGrp="1"/>
          </p:cNvSpPr>
          <p:nvPr>
            <p:ph type="title"/>
          </p:nvPr>
        </p:nvSpPr>
        <p:spPr>
          <a:xfrm>
            <a:off x="1141413" y="679478"/>
            <a:ext cx="9905998" cy="1478570"/>
          </a:xfrm>
        </p:spPr>
        <p:txBody>
          <a:bodyPr/>
          <a:lstStyle/>
          <a:p>
            <a:endParaRPr lang="en-IN" dirty="0"/>
          </a:p>
        </p:txBody>
      </p:sp>
      <p:pic>
        <p:nvPicPr>
          <p:cNvPr id="4" name="Picture 3">
            <a:extLst>
              <a:ext uri="{FF2B5EF4-FFF2-40B4-BE49-F238E27FC236}">
                <a16:creationId xmlns:a16="http://schemas.microsoft.com/office/drawing/2014/main" id="{1986F442-7D35-4DFF-81B2-13F058DE3A7B}"/>
              </a:ext>
            </a:extLst>
          </p:cNvPr>
          <p:cNvPicPr>
            <a:picLocks noChangeAspect="1"/>
          </p:cNvPicPr>
          <p:nvPr/>
        </p:nvPicPr>
        <p:blipFill>
          <a:blip r:embed="rId2"/>
          <a:stretch>
            <a:fillRect/>
          </a:stretch>
        </p:blipFill>
        <p:spPr>
          <a:xfrm>
            <a:off x="279803" y="324040"/>
            <a:ext cx="2288346" cy="3541712"/>
          </a:xfrm>
          <a:prstGeom prst="rect">
            <a:avLst/>
          </a:prstGeom>
        </p:spPr>
      </p:pic>
      <p:pic>
        <p:nvPicPr>
          <p:cNvPr id="8" name="Picture 7">
            <a:extLst>
              <a:ext uri="{FF2B5EF4-FFF2-40B4-BE49-F238E27FC236}">
                <a16:creationId xmlns:a16="http://schemas.microsoft.com/office/drawing/2014/main" id="{E61949FD-AD5F-4114-A982-A5B973F04B7A}"/>
              </a:ext>
            </a:extLst>
          </p:cNvPr>
          <p:cNvPicPr>
            <a:picLocks noChangeAspect="1"/>
          </p:cNvPicPr>
          <p:nvPr/>
        </p:nvPicPr>
        <p:blipFill>
          <a:blip r:embed="rId3"/>
          <a:stretch>
            <a:fillRect/>
          </a:stretch>
        </p:blipFill>
        <p:spPr>
          <a:xfrm>
            <a:off x="9584647" y="309458"/>
            <a:ext cx="2314297" cy="3554412"/>
          </a:xfrm>
          <a:prstGeom prst="rect">
            <a:avLst/>
          </a:prstGeom>
        </p:spPr>
      </p:pic>
      <p:pic>
        <p:nvPicPr>
          <p:cNvPr id="10" name="Picture 9">
            <a:extLst>
              <a:ext uri="{FF2B5EF4-FFF2-40B4-BE49-F238E27FC236}">
                <a16:creationId xmlns:a16="http://schemas.microsoft.com/office/drawing/2014/main" id="{DC2A3014-29DC-477F-AD81-F244C7A438F0}"/>
              </a:ext>
            </a:extLst>
          </p:cNvPr>
          <p:cNvPicPr>
            <a:picLocks noChangeAspect="1"/>
          </p:cNvPicPr>
          <p:nvPr/>
        </p:nvPicPr>
        <p:blipFill rotWithShape="1">
          <a:blip r:embed="rId4"/>
          <a:srcRect t="50000"/>
          <a:stretch/>
        </p:blipFill>
        <p:spPr>
          <a:xfrm>
            <a:off x="2568149" y="3794235"/>
            <a:ext cx="2445709" cy="1850738"/>
          </a:xfrm>
          <a:prstGeom prst="rect">
            <a:avLst/>
          </a:prstGeom>
        </p:spPr>
      </p:pic>
      <p:pic>
        <p:nvPicPr>
          <p:cNvPr id="11" name="Picture 10">
            <a:extLst>
              <a:ext uri="{FF2B5EF4-FFF2-40B4-BE49-F238E27FC236}">
                <a16:creationId xmlns:a16="http://schemas.microsoft.com/office/drawing/2014/main" id="{F2793B5E-3F9B-45C3-BF31-F77D406F3CA2}"/>
              </a:ext>
            </a:extLst>
          </p:cNvPr>
          <p:cNvPicPr>
            <a:picLocks noChangeAspect="1"/>
          </p:cNvPicPr>
          <p:nvPr/>
        </p:nvPicPr>
        <p:blipFill rotWithShape="1">
          <a:blip r:embed="rId5"/>
          <a:srcRect b="51308"/>
          <a:stretch/>
        </p:blipFill>
        <p:spPr>
          <a:xfrm>
            <a:off x="5012427" y="3839619"/>
            <a:ext cx="2362741" cy="1776414"/>
          </a:xfrm>
          <a:prstGeom prst="rect">
            <a:avLst/>
          </a:prstGeom>
        </p:spPr>
      </p:pic>
      <p:pic>
        <p:nvPicPr>
          <p:cNvPr id="12" name="Picture 11">
            <a:extLst>
              <a:ext uri="{FF2B5EF4-FFF2-40B4-BE49-F238E27FC236}">
                <a16:creationId xmlns:a16="http://schemas.microsoft.com/office/drawing/2014/main" id="{CC2F8017-2D89-4A7A-8435-184176B893EB}"/>
              </a:ext>
            </a:extLst>
          </p:cNvPr>
          <p:cNvPicPr>
            <a:picLocks noChangeAspect="1"/>
          </p:cNvPicPr>
          <p:nvPr/>
        </p:nvPicPr>
        <p:blipFill rotWithShape="1">
          <a:blip r:embed="rId6"/>
          <a:srcRect t="50000"/>
          <a:stretch/>
        </p:blipFill>
        <p:spPr>
          <a:xfrm>
            <a:off x="7339193" y="3839620"/>
            <a:ext cx="2298041" cy="1776414"/>
          </a:xfrm>
          <a:prstGeom prst="rect">
            <a:avLst/>
          </a:prstGeom>
        </p:spPr>
      </p:pic>
      <p:pic>
        <p:nvPicPr>
          <p:cNvPr id="13" name="Picture 12">
            <a:extLst>
              <a:ext uri="{FF2B5EF4-FFF2-40B4-BE49-F238E27FC236}">
                <a16:creationId xmlns:a16="http://schemas.microsoft.com/office/drawing/2014/main" id="{4AD8BAAA-779A-4DA7-B34A-A746F83B8B31}"/>
              </a:ext>
            </a:extLst>
          </p:cNvPr>
          <p:cNvPicPr>
            <a:picLocks noChangeAspect="1"/>
          </p:cNvPicPr>
          <p:nvPr/>
        </p:nvPicPr>
        <p:blipFill>
          <a:blip r:embed="rId7"/>
          <a:stretch>
            <a:fillRect/>
          </a:stretch>
        </p:blipFill>
        <p:spPr>
          <a:xfrm>
            <a:off x="9605830" y="3839619"/>
            <a:ext cx="2405331" cy="1776414"/>
          </a:xfrm>
          <a:prstGeom prst="rect">
            <a:avLst/>
          </a:prstGeom>
        </p:spPr>
      </p:pic>
      <p:pic>
        <p:nvPicPr>
          <p:cNvPr id="14" name="Content Placeholder 4">
            <a:extLst>
              <a:ext uri="{FF2B5EF4-FFF2-40B4-BE49-F238E27FC236}">
                <a16:creationId xmlns:a16="http://schemas.microsoft.com/office/drawing/2014/main" id="{4C1E77E4-0097-440B-B9A3-05EFBAB23BB7}"/>
              </a:ext>
            </a:extLst>
          </p:cNvPr>
          <p:cNvPicPr>
            <a:picLocks noChangeAspect="1"/>
          </p:cNvPicPr>
          <p:nvPr/>
        </p:nvPicPr>
        <p:blipFill>
          <a:blip r:embed="rId8"/>
          <a:stretch>
            <a:fillRect/>
          </a:stretch>
        </p:blipFill>
        <p:spPr>
          <a:xfrm>
            <a:off x="2568149" y="283400"/>
            <a:ext cx="2364708" cy="3541712"/>
          </a:xfrm>
          <a:prstGeom prst="rect">
            <a:avLst/>
          </a:prstGeom>
        </p:spPr>
      </p:pic>
      <p:pic>
        <p:nvPicPr>
          <p:cNvPr id="15" name="Picture 14">
            <a:extLst>
              <a:ext uri="{FF2B5EF4-FFF2-40B4-BE49-F238E27FC236}">
                <a16:creationId xmlns:a16="http://schemas.microsoft.com/office/drawing/2014/main" id="{6DF14958-635A-4769-BBB1-1637A1EDE915}"/>
              </a:ext>
            </a:extLst>
          </p:cNvPr>
          <p:cNvPicPr>
            <a:picLocks noChangeAspect="1"/>
          </p:cNvPicPr>
          <p:nvPr/>
        </p:nvPicPr>
        <p:blipFill>
          <a:blip r:embed="rId9"/>
          <a:stretch>
            <a:fillRect/>
          </a:stretch>
        </p:blipFill>
        <p:spPr>
          <a:xfrm>
            <a:off x="4941749" y="301180"/>
            <a:ext cx="2325335" cy="3554412"/>
          </a:xfrm>
          <a:prstGeom prst="rect">
            <a:avLst/>
          </a:prstGeom>
        </p:spPr>
      </p:pic>
      <p:pic>
        <p:nvPicPr>
          <p:cNvPr id="16" name="Picture 15">
            <a:extLst>
              <a:ext uri="{FF2B5EF4-FFF2-40B4-BE49-F238E27FC236}">
                <a16:creationId xmlns:a16="http://schemas.microsoft.com/office/drawing/2014/main" id="{7872B1BC-61E7-4C28-BB40-15D5712EBC3C}"/>
              </a:ext>
            </a:extLst>
          </p:cNvPr>
          <p:cNvPicPr>
            <a:picLocks noChangeAspect="1"/>
          </p:cNvPicPr>
          <p:nvPr/>
        </p:nvPicPr>
        <p:blipFill>
          <a:blip r:embed="rId10"/>
          <a:stretch>
            <a:fillRect/>
          </a:stretch>
        </p:blipFill>
        <p:spPr>
          <a:xfrm>
            <a:off x="7259312" y="278349"/>
            <a:ext cx="2343119" cy="3587403"/>
          </a:xfrm>
          <a:prstGeom prst="rect">
            <a:avLst/>
          </a:prstGeom>
        </p:spPr>
      </p:pic>
      <p:sp>
        <p:nvSpPr>
          <p:cNvPr id="19" name="TextBox 18">
            <a:extLst>
              <a:ext uri="{FF2B5EF4-FFF2-40B4-BE49-F238E27FC236}">
                <a16:creationId xmlns:a16="http://schemas.microsoft.com/office/drawing/2014/main" id="{71C411D3-EE33-44D9-AFFF-BF7FE0FDBB64}"/>
              </a:ext>
            </a:extLst>
          </p:cNvPr>
          <p:cNvSpPr txBox="1"/>
          <p:nvPr/>
        </p:nvSpPr>
        <p:spPr>
          <a:xfrm>
            <a:off x="1418766" y="5688209"/>
            <a:ext cx="9371299" cy="1200329"/>
          </a:xfrm>
          <a:prstGeom prst="rect">
            <a:avLst/>
          </a:prstGeom>
          <a:noFill/>
        </p:spPr>
        <p:txBody>
          <a:bodyPr wrap="square" rtlCol="0">
            <a:spAutoFit/>
          </a:bodyPr>
          <a:lstStyle/>
          <a:p>
            <a:r>
              <a:rPr lang="en-US" dirty="0"/>
              <a:t>Observation:</a:t>
            </a:r>
          </a:p>
          <a:p>
            <a:pPr lvl="1"/>
            <a:r>
              <a:rPr lang="en-US" dirty="0"/>
              <a:t>Outliers were detected</a:t>
            </a:r>
            <a:r>
              <a:rPr lang="en-IN" dirty="0"/>
              <a:t> using boxplot</a:t>
            </a:r>
            <a:endParaRPr lang="en-US" dirty="0"/>
          </a:p>
          <a:p>
            <a:r>
              <a:rPr lang="en-US" dirty="0"/>
              <a:t>Percentile method was used to reduce outliers</a:t>
            </a:r>
          </a:p>
          <a:p>
            <a:endParaRPr lang="en-IN" dirty="0"/>
          </a:p>
        </p:txBody>
      </p:sp>
      <p:pic>
        <p:nvPicPr>
          <p:cNvPr id="20" name="Picture 19">
            <a:extLst>
              <a:ext uri="{FF2B5EF4-FFF2-40B4-BE49-F238E27FC236}">
                <a16:creationId xmlns:a16="http://schemas.microsoft.com/office/drawing/2014/main" id="{307BBA56-41DC-4BEF-BCD1-AA8756760C17}"/>
              </a:ext>
            </a:extLst>
          </p:cNvPr>
          <p:cNvPicPr>
            <a:picLocks noChangeAspect="1"/>
          </p:cNvPicPr>
          <p:nvPr/>
        </p:nvPicPr>
        <p:blipFill rotWithShape="1">
          <a:blip r:embed="rId11"/>
          <a:srcRect b="49893"/>
          <a:stretch/>
        </p:blipFill>
        <p:spPr>
          <a:xfrm>
            <a:off x="226365" y="3867764"/>
            <a:ext cx="2341784" cy="1776414"/>
          </a:xfrm>
          <a:prstGeom prst="rect">
            <a:avLst/>
          </a:prstGeom>
        </p:spPr>
      </p:pic>
    </p:spTree>
    <p:extLst>
      <p:ext uri="{BB962C8B-B14F-4D97-AF65-F5344CB8AC3E}">
        <p14:creationId xmlns:p14="http://schemas.microsoft.com/office/powerpoint/2010/main" val="1788848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2B38-AA10-435A-998C-238715B78827}"/>
              </a:ext>
            </a:extLst>
          </p:cNvPr>
          <p:cNvSpPr>
            <a:spLocks noGrp="1"/>
          </p:cNvSpPr>
          <p:nvPr>
            <p:ph type="title"/>
          </p:nvPr>
        </p:nvSpPr>
        <p:spPr>
          <a:xfrm>
            <a:off x="785812" y="148004"/>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1E52EF5E-D768-4527-88C2-1F4118189EBA}"/>
              </a:ext>
            </a:extLst>
          </p:cNvPr>
          <p:cNvSpPr>
            <a:spLocks noGrp="1"/>
          </p:cNvSpPr>
          <p:nvPr>
            <p:ph idx="1"/>
          </p:nvPr>
        </p:nvSpPr>
        <p:spPr>
          <a:xfrm>
            <a:off x="701040" y="1111566"/>
            <a:ext cx="4490721" cy="5482273"/>
          </a:xfrm>
        </p:spPr>
        <p:txBody>
          <a:bodyPr>
            <a:normAutofit/>
          </a:bodyPr>
          <a:lstStyle/>
          <a:p>
            <a:r>
              <a:rPr lang="en-US" dirty="0"/>
              <a:t>Check Correlation using heatmap</a:t>
            </a:r>
          </a:p>
          <a:p>
            <a:pPr marL="419100" marR="339090" algn="just">
              <a:lnSpc>
                <a:spcPct val="150000"/>
              </a:lnSpc>
              <a:spcBef>
                <a:spcPts val="800"/>
              </a:spcBef>
              <a:spcAft>
                <a:spcPts val="0"/>
              </a:spcAft>
            </a:pPr>
            <a:r>
              <a:rPr lang="en-US" sz="1800" b="1"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419100" marR="339090" algn="just">
              <a:lnSpc>
                <a:spcPct val="150000"/>
              </a:lnSpc>
              <a:spcBef>
                <a:spcPts val="800"/>
              </a:spcBef>
              <a:spcAft>
                <a:spcPts val="0"/>
              </a:spcAft>
            </a:pPr>
            <a:r>
              <a:rPr lang="en-US" sz="1800" b="1" dirty="0">
                <a:effectLst/>
                <a:latin typeface="Arial" panose="020B0604020202020204" pitchFamily="34" charset="0"/>
                <a:ea typeface="Arial" panose="020B0604020202020204" pitchFamily="34" charset="0"/>
              </a:rPr>
              <a:t>	Very few columns have high correlation with column SalePrice but further dropping of column is not possible as we cannot drop more than 10% of columns w.r.t the original dataset.</a:t>
            </a:r>
            <a:endParaRPr lang="en-IN" sz="1800" dirty="0">
              <a:effectLst/>
              <a:latin typeface="Arial" panose="020B0604020202020204" pitchFamily="34" charset="0"/>
              <a:ea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67F498BD-94E8-4293-8DCA-FEF388A76AEB}"/>
              </a:ext>
            </a:extLst>
          </p:cNvPr>
          <p:cNvPicPr>
            <a:picLocks noChangeAspect="1"/>
          </p:cNvPicPr>
          <p:nvPr/>
        </p:nvPicPr>
        <p:blipFill>
          <a:blip r:embed="rId2"/>
          <a:stretch>
            <a:fillRect/>
          </a:stretch>
        </p:blipFill>
        <p:spPr>
          <a:xfrm>
            <a:off x="5333365" y="78437"/>
            <a:ext cx="6315825" cy="3541714"/>
          </a:xfrm>
          <a:prstGeom prst="rect">
            <a:avLst/>
          </a:prstGeom>
        </p:spPr>
      </p:pic>
      <p:pic>
        <p:nvPicPr>
          <p:cNvPr id="5" name="Picture 4">
            <a:extLst>
              <a:ext uri="{FF2B5EF4-FFF2-40B4-BE49-F238E27FC236}">
                <a16:creationId xmlns:a16="http://schemas.microsoft.com/office/drawing/2014/main" id="{47437780-6A89-4CCE-9896-5A81A14996B8}"/>
              </a:ext>
            </a:extLst>
          </p:cNvPr>
          <p:cNvPicPr>
            <a:picLocks noChangeAspect="1"/>
          </p:cNvPicPr>
          <p:nvPr/>
        </p:nvPicPr>
        <p:blipFill>
          <a:blip r:embed="rId3"/>
          <a:stretch>
            <a:fillRect/>
          </a:stretch>
        </p:blipFill>
        <p:spPr>
          <a:xfrm>
            <a:off x="5302885" y="3620151"/>
            <a:ext cx="6315825" cy="3213155"/>
          </a:xfrm>
          <a:prstGeom prst="rect">
            <a:avLst/>
          </a:prstGeom>
        </p:spPr>
      </p:pic>
    </p:spTree>
    <p:extLst>
      <p:ext uri="{BB962C8B-B14F-4D97-AF65-F5344CB8AC3E}">
        <p14:creationId xmlns:p14="http://schemas.microsoft.com/office/powerpoint/2010/main" val="3409000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4C20-E06B-4B2C-8B37-29916CE3E3CE}"/>
              </a:ext>
            </a:extLst>
          </p:cNvPr>
          <p:cNvSpPr>
            <a:spLocks noGrp="1"/>
          </p:cNvSpPr>
          <p:nvPr>
            <p:ph type="title"/>
          </p:nvPr>
        </p:nvSpPr>
        <p:spPr>
          <a:xfrm>
            <a:off x="1141413" y="242598"/>
            <a:ext cx="9905998" cy="935962"/>
          </a:xfrm>
        </p:spPr>
        <p:txBody>
          <a:bodyPr>
            <a:normAutofit fontScale="90000"/>
          </a:bodyPr>
          <a:lstStyle/>
          <a:p>
            <a:r>
              <a:rPr lang="en-US" dirty="0"/>
              <a:t>Model Development &amp; Evaluation</a:t>
            </a:r>
            <a:br>
              <a:rPr lang="en-US" dirty="0"/>
            </a:br>
            <a:endParaRPr lang="en-IN" dirty="0"/>
          </a:p>
        </p:txBody>
      </p:sp>
      <p:sp>
        <p:nvSpPr>
          <p:cNvPr id="3" name="Content Placeholder 2">
            <a:extLst>
              <a:ext uri="{FF2B5EF4-FFF2-40B4-BE49-F238E27FC236}">
                <a16:creationId xmlns:a16="http://schemas.microsoft.com/office/drawing/2014/main" id="{D52962AD-3BEB-4444-8359-653D667FF8BA}"/>
              </a:ext>
            </a:extLst>
          </p:cNvPr>
          <p:cNvSpPr>
            <a:spLocks noGrp="1"/>
          </p:cNvSpPr>
          <p:nvPr>
            <p:ph idx="1"/>
          </p:nvPr>
        </p:nvSpPr>
        <p:spPr>
          <a:xfrm>
            <a:off x="1141412" y="762000"/>
            <a:ext cx="9905999" cy="5638798"/>
          </a:xfrm>
        </p:spPr>
        <p:txBody>
          <a:bodyPr>
            <a:normAutofit/>
          </a:bodyPr>
          <a:lstStyle/>
          <a:p>
            <a:r>
              <a:rPr lang="en-US" dirty="0"/>
              <a:t>Feature Scaling is required to standardize the independent features present in the data in a fixed range</a:t>
            </a:r>
            <a:r>
              <a:rPr lang="en-US" b="0" i="0" dirty="0">
                <a:solidFill>
                  <a:srgbClr val="FFFFFF"/>
                </a:solidFill>
                <a:effectLst/>
                <a:latin typeface="urw-din"/>
              </a:rPr>
              <a:t>, hence it is applied on</a:t>
            </a:r>
            <a:r>
              <a:rPr lang="en-US" dirty="0"/>
              <a:t> data before we use this data to build a model.</a:t>
            </a:r>
          </a:p>
          <a:p>
            <a:r>
              <a:rPr lang="en-US" dirty="0"/>
              <a:t>After that we also need to reduce skewness otherwise our model might get biased and overfit.</a:t>
            </a:r>
          </a:p>
          <a:p>
            <a:endParaRPr lang="en-US" dirty="0"/>
          </a:p>
          <a:p>
            <a:endParaRPr lang="en-US" dirty="0"/>
          </a:p>
          <a:p>
            <a:endParaRPr lang="en-US" dirty="0"/>
          </a:p>
          <a:p>
            <a:endParaRPr lang="en-US" dirty="0"/>
          </a:p>
          <a:p>
            <a:r>
              <a:rPr lang="en-US" dirty="0"/>
              <a:t>As we can observe there is skewness present in 8 columns of dataset having numerical datapoint.</a:t>
            </a:r>
            <a:endParaRPr lang="en-IN" dirty="0"/>
          </a:p>
        </p:txBody>
      </p:sp>
      <p:pic>
        <p:nvPicPr>
          <p:cNvPr id="1026" name="Picture 60">
            <a:extLst>
              <a:ext uri="{FF2B5EF4-FFF2-40B4-BE49-F238E27FC236}">
                <a16:creationId xmlns:a16="http://schemas.microsoft.com/office/drawing/2014/main" id="{4590A471-E9F2-433D-8783-D79CE09E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034" y="3101975"/>
            <a:ext cx="1889125" cy="2187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AFD2EF-E2D4-42BA-B726-4041FDD10563}"/>
              </a:ext>
            </a:extLst>
          </p:cNvPr>
          <p:cNvSpPr>
            <a:spLocks noChangeArrowheads="1"/>
          </p:cNvSpPr>
          <p:nvPr/>
        </p:nvSpPr>
        <p:spPr bwMode="auto">
          <a:xfrm>
            <a:off x="3495040" y="1606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86683113-5AE7-41BE-A5B2-3D3690D63334}"/>
              </a:ext>
            </a:extLst>
          </p:cNvPr>
          <p:cNvSpPr>
            <a:spLocks noChangeArrowheads="1"/>
          </p:cNvSpPr>
          <p:nvPr/>
        </p:nvSpPr>
        <p:spPr bwMode="auto">
          <a:xfrm>
            <a:off x="3952240" y="425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DFE9D6A-5243-4D40-BB75-A5AA7EB6FA1A}"/>
              </a:ext>
            </a:extLst>
          </p:cNvPr>
          <p:cNvSpPr>
            <a:spLocks noChangeArrowheads="1"/>
          </p:cNvSpPr>
          <p:nvPr/>
        </p:nvSpPr>
        <p:spPr bwMode="auto">
          <a:xfrm>
            <a:off x="3952240"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55346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FE585-A884-45EC-8BDC-D9C4A9E6129E}"/>
              </a:ext>
            </a:extLst>
          </p:cNvPr>
          <p:cNvSpPr>
            <a:spLocks noGrp="1"/>
          </p:cNvSpPr>
          <p:nvPr>
            <p:ph idx="1"/>
          </p:nvPr>
        </p:nvSpPr>
        <p:spPr>
          <a:xfrm>
            <a:off x="1141412" y="918526"/>
            <a:ext cx="9905999" cy="5605436"/>
          </a:xfrm>
        </p:spPr>
        <p:txBody>
          <a:bodyPr>
            <a:normAutofit/>
          </a:bodyPr>
          <a:lstStyle/>
          <a:p>
            <a:r>
              <a:rPr lang="en-US" dirty="0"/>
              <a:t>We need to reduce skewness using Yeo-Johnson method.</a:t>
            </a:r>
          </a:p>
          <a:p>
            <a:endParaRPr lang="en-IN" dirty="0"/>
          </a:p>
          <a:p>
            <a:endParaRPr lang="en-IN" dirty="0"/>
          </a:p>
          <a:p>
            <a:endParaRPr lang="en-IN" dirty="0"/>
          </a:p>
          <a:p>
            <a:endParaRPr lang="en-IN" dirty="0"/>
          </a:p>
          <a:p>
            <a:r>
              <a:rPr lang="en-IN" dirty="0"/>
              <a:t>As we can observe after applying </a:t>
            </a:r>
            <a:r>
              <a:rPr lang="en-US" dirty="0"/>
              <a:t>Yeo-Johnson </a:t>
            </a:r>
            <a:r>
              <a:rPr lang="en-IN" dirty="0"/>
              <a:t>method skewness of all those columns is removed.</a:t>
            </a:r>
          </a:p>
          <a:p>
            <a:r>
              <a:rPr lang="en-IN" dirty="0"/>
              <a:t>This will help in avoiding model biasing.</a:t>
            </a:r>
          </a:p>
          <a:p>
            <a:r>
              <a:rPr lang="en-IN" dirty="0"/>
              <a:t>Now we shall find the best models and best random split of train test split to build the most optimized models and fine tune them.</a:t>
            </a:r>
          </a:p>
        </p:txBody>
      </p:sp>
      <p:sp>
        <p:nvSpPr>
          <p:cNvPr id="4" name="Title 1">
            <a:extLst>
              <a:ext uri="{FF2B5EF4-FFF2-40B4-BE49-F238E27FC236}">
                <a16:creationId xmlns:a16="http://schemas.microsoft.com/office/drawing/2014/main" id="{B524EA54-2D4B-40C4-B43D-1546EB149567}"/>
              </a:ext>
            </a:extLst>
          </p:cNvPr>
          <p:cNvSpPr txBox="1">
            <a:spLocks/>
          </p:cNvSpPr>
          <p:nvPr/>
        </p:nvSpPr>
        <p:spPr>
          <a:xfrm>
            <a:off x="1141412" y="334038"/>
            <a:ext cx="9905998" cy="9359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Model Development &amp; Evaluation</a:t>
            </a:r>
            <a:br>
              <a:rPr lang="en-US" dirty="0"/>
            </a:br>
            <a:endParaRPr lang="en-IN" dirty="0"/>
          </a:p>
        </p:txBody>
      </p:sp>
      <p:pic>
        <p:nvPicPr>
          <p:cNvPr id="5" name="Picture 4">
            <a:extLst>
              <a:ext uri="{FF2B5EF4-FFF2-40B4-BE49-F238E27FC236}">
                <a16:creationId xmlns:a16="http://schemas.microsoft.com/office/drawing/2014/main" id="{4A79CE62-993A-4312-B20B-8B8CBD2D2285}"/>
              </a:ext>
            </a:extLst>
          </p:cNvPr>
          <p:cNvPicPr>
            <a:picLocks noChangeAspect="1"/>
          </p:cNvPicPr>
          <p:nvPr/>
        </p:nvPicPr>
        <p:blipFill>
          <a:blip r:embed="rId2"/>
          <a:stretch>
            <a:fillRect/>
          </a:stretch>
        </p:blipFill>
        <p:spPr>
          <a:xfrm>
            <a:off x="4242751" y="1490980"/>
            <a:ext cx="1851660" cy="2148840"/>
          </a:xfrm>
          <a:prstGeom prst="rect">
            <a:avLst/>
          </a:prstGeom>
        </p:spPr>
      </p:pic>
    </p:spTree>
    <p:extLst>
      <p:ext uri="{BB962C8B-B14F-4D97-AF65-F5344CB8AC3E}">
        <p14:creationId xmlns:p14="http://schemas.microsoft.com/office/powerpoint/2010/main" val="421323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0D92E-BC92-44BD-9FA7-9DC11BBDC340}"/>
              </a:ext>
            </a:extLst>
          </p:cNvPr>
          <p:cNvSpPr>
            <a:spLocks noGrp="1"/>
          </p:cNvSpPr>
          <p:nvPr>
            <p:ph type="title"/>
          </p:nvPr>
        </p:nvSpPr>
        <p:spPr>
          <a:xfrm>
            <a:off x="1141412" y="-8252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1D9F8D51-B562-4679-A60D-89828D6608B1}"/>
              </a:ext>
            </a:extLst>
          </p:cNvPr>
          <p:cNvSpPr>
            <a:spLocks noGrp="1"/>
          </p:cNvSpPr>
          <p:nvPr>
            <p:ph idx="1"/>
          </p:nvPr>
        </p:nvSpPr>
        <p:spPr>
          <a:xfrm>
            <a:off x="1141411" y="1182686"/>
            <a:ext cx="9905999" cy="5146993"/>
          </a:xfrm>
        </p:spPr>
        <p:txBody>
          <a:bodyPr>
            <a:normAutofit/>
          </a:bodyPr>
          <a:lstStyle/>
          <a:p>
            <a:pPr marL="342900" lvl="0" indent="-342900">
              <a:spcBef>
                <a:spcPts val="800"/>
              </a:spcBef>
              <a:spcAft>
                <a:spcPts val="0"/>
              </a:spcAft>
              <a:buFont typeface="Symbol" panose="05050102010706020507" pitchFamily="18" charset="2"/>
              <a:buChar char=""/>
            </a:pPr>
            <a:r>
              <a:rPr lang="en-US" dirty="0"/>
              <a:t>After iterating through all regression models we found the following models as our top 5 highest performer: </a:t>
            </a: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ExtratreesRegressor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LGMBRegressor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GradientboostingRegressor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RandomForestRegressor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XGBRegressor</a:t>
            </a:r>
            <a:endParaRPr lang="en-US" dirty="0"/>
          </a:p>
          <a:p>
            <a:pPr marL="342900" lvl="0" indent="-342900">
              <a:spcBef>
                <a:spcPts val="800"/>
              </a:spcBef>
              <a:spcAft>
                <a:spcPts val="0"/>
              </a:spcAft>
              <a:buFont typeface="Symbol" panose="05050102010706020507" pitchFamily="18" charset="2"/>
              <a:buChar char=""/>
            </a:pPr>
            <a:r>
              <a:rPr lang="en-US" dirty="0"/>
              <a:t>Fine-Tune these models by using their best parameters obtained after executing GridSearchCV or RandomizedSearchCV.</a:t>
            </a:r>
          </a:p>
          <a:p>
            <a:pPr marL="342900" lvl="0" indent="-342900">
              <a:spcBef>
                <a:spcPts val="800"/>
              </a:spcBef>
              <a:spcAft>
                <a:spcPts val="0"/>
              </a:spcAft>
              <a:buFont typeface="Symbol" panose="05050102010706020507" pitchFamily="18" charset="2"/>
              <a:buChar char=""/>
            </a:pPr>
            <a:r>
              <a:rPr lang="en-US" dirty="0"/>
              <a:t>Find the best random split for ExtratreesRegressor model and use it to split the dataset into train and test dataset.</a:t>
            </a:r>
          </a:p>
          <a:p>
            <a:endParaRPr lang="en-IN" dirty="0"/>
          </a:p>
        </p:txBody>
      </p:sp>
    </p:spTree>
    <p:extLst>
      <p:ext uri="{BB962C8B-B14F-4D97-AF65-F5344CB8AC3E}">
        <p14:creationId xmlns:p14="http://schemas.microsoft.com/office/powerpoint/2010/main" val="58508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80E2-7CA6-4975-B2FC-B9A735DBA7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4B384764-0956-401B-83EF-6BC2C6D5BD76}"/>
              </a:ext>
            </a:extLst>
          </p:cNvPr>
          <p:cNvSpPr>
            <a:spLocks noGrp="1"/>
          </p:cNvSpPr>
          <p:nvPr>
            <p:ph idx="1"/>
          </p:nvPr>
        </p:nvSpPr>
        <p:spPr/>
        <p:txBody>
          <a:bodyPr>
            <a:normAutofit/>
          </a:bodyPr>
          <a:lstStyle/>
          <a:p>
            <a:r>
              <a:rPr lang="en-IN" dirty="0"/>
              <a:t>In this Machine Learning project, I will be predicting the sale price of the houses in Australian region using the provided dataset</a:t>
            </a:r>
          </a:p>
          <a:p>
            <a:r>
              <a:rPr lang="en-IN" dirty="0"/>
              <a:t>The Surprise Housing company expects us to predict the sale price of the house along with the important variables which helps in prediction of the same</a:t>
            </a:r>
          </a:p>
          <a:p>
            <a:r>
              <a:rPr lang="en-IN" dirty="0"/>
              <a:t>Further, we will also learn on how these variables describe the sale price of the house</a:t>
            </a:r>
          </a:p>
          <a:p>
            <a:r>
              <a:rPr lang="en-IN" dirty="0"/>
              <a:t>The provided dataset consists of 1460 rows and 81 features (including train and test dataset)</a:t>
            </a:r>
          </a:p>
          <a:p>
            <a:endParaRPr lang="en-IN" dirty="0"/>
          </a:p>
          <a:p>
            <a:endParaRPr lang="en-IN" dirty="0"/>
          </a:p>
        </p:txBody>
      </p:sp>
    </p:spTree>
    <p:extLst>
      <p:ext uri="{BB962C8B-B14F-4D97-AF65-F5344CB8AC3E}">
        <p14:creationId xmlns:p14="http://schemas.microsoft.com/office/powerpoint/2010/main" val="2347018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3230-F011-4738-848E-EF1B3E404399}"/>
              </a:ext>
            </a:extLst>
          </p:cNvPr>
          <p:cNvSpPr>
            <a:spLocks noGrp="1"/>
          </p:cNvSpPr>
          <p:nvPr>
            <p:ph type="title"/>
          </p:nvPr>
        </p:nvSpPr>
        <p:spPr>
          <a:xfrm>
            <a:off x="1141412" y="-15364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80D77B1B-9CE8-4396-A60A-C56FA9A8B1E1}"/>
              </a:ext>
            </a:extLst>
          </p:cNvPr>
          <p:cNvSpPr>
            <a:spLocks noGrp="1"/>
          </p:cNvSpPr>
          <p:nvPr>
            <p:ph idx="1"/>
          </p:nvPr>
        </p:nvSpPr>
        <p:spPr>
          <a:xfrm>
            <a:off x="1141411" y="1050607"/>
            <a:ext cx="9905999" cy="3541714"/>
          </a:xfrm>
        </p:spPr>
        <p:txBody>
          <a:bodyPr/>
          <a:lstStyle/>
          <a:p>
            <a:pPr marL="457200">
              <a:spcBef>
                <a:spcPts val="800"/>
              </a:spcBef>
              <a:spcAft>
                <a:spcPts val="0"/>
              </a:spcAft>
            </a:pPr>
            <a:r>
              <a:rPr lang="en-US" sz="1800" dirty="0">
                <a:effectLst/>
                <a:latin typeface="Arial" panose="020B0604020202020204" pitchFamily="34" charset="0"/>
                <a:ea typeface="Arial" panose="020B0604020202020204" pitchFamily="34" charset="0"/>
              </a:rPr>
              <a:t>As we know from above output that our top models do not have accuracy above 90%, hence we will stack our top 5 models to build one model to obtain higher accuracy.</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To stack models, we must use StackCVRegressor to combine all our fine tune models.</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After using StackCVRegressor we obtain test accuracy of more than 90%.</a:t>
            </a:r>
          </a:p>
          <a:p>
            <a:pPr marL="457200">
              <a:spcBef>
                <a:spcPts val="800"/>
              </a:spcBef>
              <a:spcAft>
                <a:spcPts val="0"/>
              </a:spcAft>
            </a:pPr>
            <a:endParaRPr lang="en-US" sz="1800" dirty="0">
              <a:latin typeface="Arial" panose="020B0604020202020204" pitchFamily="34" charset="0"/>
              <a:ea typeface="Arial" panose="020B0604020202020204" pitchFamily="34" charset="0"/>
            </a:endParaRPr>
          </a:p>
          <a:p>
            <a:pPr indent="0">
              <a:spcBef>
                <a:spcPts val="800"/>
              </a:spcBef>
              <a:spcAft>
                <a:spcPts val="0"/>
              </a:spcAft>
              <a:buNone/>
            </a:pP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CV score of this model is more than 87%.</a:t>
            </a:r>
          </a:p>
          <a:p>
            <a:pPr marL="457200">
              <a:spcBef>
                <a:spcPts val="800"/>
              </a:spcBef>
              <a:spcAft>
                <a:spcPts val="0"/>
              </a:spcAft>
            </a:pPr>
            <a:endParaRPr lang="en-US" sz="1800" dirty="0">
              <a:latin typeface="Arial" panose="020B0604020202020204" pitchFamily="34" charset="0"/>
              <a:ea typeface="Arial" panose="020B0604020202020204" pitchFamily="34" charset="0"/>
            </a:endParaRPr>
          </a:p>
          <a:p>
            <a:pPr marL="457200">
              <a:spcBef>
                <a:spcPts val="800"/>
              </a:spcBef>
              <a:spcAft>
                <a:spcPts val="0"/>
              </a:spcAft>
            </a:pPr>
            <a:endParaRPr lang="en-US" sz="1800" dirty="0">
              <a:effectLst/>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D04DA35F-57C8-4A73-8314-53002A053967}"/>
              </a:ext>
            </a:extLst>
          </p:cNvPr>
          <p:cNvPicPr>
            <a:picLocks noChangeAspect="1"/>
          </p:cNvPicPr>
          <p:nvPr/>
        </p:nvPicPr>
        <p:blipFill>
          <a:blip r:embed="rId2"/>
          <a:stretch>
            <a:fillRect/>
          </a:stretch>
        </p:blipFill>
        <p:spPr>
          <a:xfrm>
            <a:off x="2393693" y="4415337"/>
            <a:ext cx="5921253" cy="1569856"/>
          </a:xfrm>
          <a:prstGeom prst="rect">
            <a:avLst/>
          </a:prstGeom>
        </p:spPr>
      </p:pic>
      <p:pic>
        <p:nvPicPr>
          <p:cNvPr id="7" name="Picture 6">
            <a:extLst>
              <a:ext uri="{FF2B5EF4-FFF2-40B4-BE49-F238E27FC236}">
                <a16:creationId xmlns:a16="http://schemas.microsoft.com/office/drawing/2014/main" id="{1945B73C-FDEC-41A7-90C0-BC5CE024C196}"/>
              </a:ext>
            </a:extLst>
          </p:cNvPr>
          <p:cNvPicPr>
            <a:picLocks noChangeAspect="1"/>
          </p:cNvPicPr>
          <p:nvPr/>
        </p:nvPicPr>
        <p:blipFill>
          <a:blip r:embed="rId3"/>
          <a:stretch>
            <a:fillRect/>
          </a:stretch>
        </p:blipFill>
        <p:spPr>
          <a:xfrm>
            <a:off x="2393693" y="2703766"/>
            <a:ext cx="5399027" cy="880456"/>
          </a:xfrm>
          <a:prstGeom prst="rect">
            <a:avLst/>
          </a:prstGeom>
        </p:spPr>
      </p:pic>
    </p:spTree>
    <p:extLst>
      <p:ext uri="{BB962C8B-B14F-4D97-AF65-F5344CB8AC3E}">
        <p14:creationId xmlns:p14="http://schemas.microsoft.com/office/powerpoint/2010/main" val="3614964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2889-27C4-4324-BA88-F5FA5EC5F89D}"/>
              </a:ext>
            </a:extLst>
          </p:cNvPr>
          <p:cNvSpPr>
            <a:spLocks noGrp="1"/>
          </p:cNvSpPr>
          <p:nvPr>
            <p:ph type="title"/>
          </p:nvPr>
        </p:nvSpPr>
        <p:spPr>
          <a:xfrm>
            <a:off x="1141413" y="332423"/>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7425D06A-94BF-4E2D-88A7-72C37D59D081}"/>
              </a:ext>
            </a:extLst>
          </p:cNvPr>
          <p:cNvSpPr>
            <a:spLocks noGrp="1"/>
          </p:cNvSpPr>
          <p:nvPr>
            <p:ph idx="1"/>
          </p:nvPr>
        </p:nvSpPr>
        <p:spPr>
          <a:xfrm>
            <a:off x="1141413" y="1582393"/>
            <a:ext cx="9905999" cy="3541714"/>
          </a:xfrm>
        </p:spPr>
        <p:txBody>
          <a:bodyPr/>
          <a:lstStyle/>
          <a:p>
            <a:pPr marL="457200">
              <a:spcBef>
                <a:spcPts val="800"/>
              </a:spcBef>
              <a:spcAft>
                <a:spcPts val="0"/>
              </a:spcAft>
            </a:pPr>
            <a:r>
              <a:rPr lang="en-US" sz="1800" dirty="0">
                <a:effectLst/>
                <a:latin typeface="Arial" panose="020B0604020202020204" pitchFamily="34" charset="0"/>
                <a:ea typeface="Arial" panose="020B0604020202020204" pitchFamily="34" charset="0"/>
              </a:rPr>
              <a:t>To analyze our model, we shall find the difference between actual and predicted value.</a:t>
            </a:r>
          </a:p>
          <a:p>
            <a:pPr marL="457200">
              <a:spcBef>
                <a:spcPts val="800"/>
              </a:spcBef>
              <a:spcAft>
                <a:spcPts val="0"/>
              </a:spcAft>
            </a:pPr>
            <a:endParaRPr lang="en-IN" sz="1800" dirty="0">
              <a:latin typeface="Arial" panose="020B0604020202020204" pitchFamily="34" charset="0"/>
              <a:ea typeface="Arial" panose="020B0604020202020204" pitchFamily="34" charset="0"/>
            </a:endParaRPr>
          </a:p>
          <a:p>
            <a:pPr marL="457200">
              <a:spcBef>
                <a:spcPts val="800"/>
              </a:spcBef>
              <a:spcAft>
                <a:spcPts val="0"/>
              </a:spcAft>
            </a:pP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Value difference between actual and predicted value when actual value is greater than predicted value is 89259</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Value difference between actual and predicted value when actual value is less than predicted value is 95990</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Avg difference between actual and predicted value is 193</a:t>
            </a:r>
            <a:endParaRPr lang="en-IN" sz="18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A321913C-3F8F-465A-B66C-CD90CE41B393}"/>
              </a:ext>
            </a:extLst>
          </p:cNvPr>
          <p:cNvPicPr>
            <a:picLocks noChangeAspect="1"/>
          </p:cNvPicPr>
          <p:nvPr/>
        </p:nvPicPr>
        <p:blipFill>
          <a:blip r:embed="rId2"/>
          <a:stretch>
            <a:fillRect/>
          </a:stretch>
        </p:blipFill>
        <p:spPr>
          <a:xfrm>
            <a:off x="2762035" y="2039593"/>
            <a:ext cx="4961050" cy="624894"/>
          </a:xfrm>
          <a:prstGeom prst="rect">
            <a:avLst/>
          </a:prstGeom>
        </p:spPr>
      </p:pic>
    </p:spTree>
    <p:extLst>
      <p:ext uri="{BB962C8B-B14F-4D97-AF65-F5344CB8AC3E}">
        <p14:creationId xmlns:p14="http://schemas.microsoft.com/office/powerpoint/2010/main" val="2379430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6A43DB-A6E2-42CC-A299-F58680A52D72}"/>
              </a:ext>
            </a:extLst>
          </p:cNvPr>
          <p:cNvSpPr>
            <a:spLocks noGrp="1"/>
          </p:cNvSpPr>
          <p:nvPr>
            <p:ph type="title"/>
          </p:nvPr>
        </p:nvSpPr>
        <p:spPr>
          <a:xfrm>
            <a:off x="1141412" y="0"/>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306CAECB-3A97-40AF-9BFD-9B078C208149}"/>
              </a:ext>
            </a:extLst>
          </p:cNvPr>
          <p:cNvSpPr>
            <a:spLocks noGrp="1"/>
          </p:cNvSpPr>
          <p:nvPr>
            <p:ph idx="1"/>
          </p:nvPr>
        </p:nvSpPr>
        <p:spPr>
          <a:xfrm>
            <a:off x="1141412" y="1121727"/>
            <a:ext cx="9905999" cy="3541714"/>
          </a:xfrm>
        </p:spPr>
        <p:txBody>
          <a:bodyPr/>
          <a:lstStyle/>
          <a:p>
            <a:r>
              <a:rPr lang="en-US" dirty="0"/>
              <a:t>Display regression plot for actual datapoints vs predicted datapoints.</a:t>
            </a:r>
            <a:endParaRPr lang="en-IN" dirty="0"/>
          </a:p>
        </p:txBody>
      </p:sp>
      <p:pic>
        <p:nvPicPr>
          <p:cNvPr id="6" name="Picture 5">
            <a:extLst>
              <a:ext uri="{FF2B5EF4-FFF2-40B4-BE49-F238E27FC236}">
                <a16:creationId xmlns:a16="http://schemas.microsoft.com/office/drawing/2014/main" id="{8B48EBA8-DE47-4FD8-B930-232A340685B7}"/>
              </a:ext>
            </a:extLst>
          </p:cNvPr>
          <p:cNvPicPr>
            <a:picLocks noChangeAspect="1"/>
          </p:cNvPicPr>
          <p:nvPr/>
        </p:nvPicPr>
        <p:blipFill>
          <a:blip r:embed="rId2"/>
          <a:stretch>
            <a:fillRect/>
          </a:stretch>
        </p:blipFill>
        <p:spPr>
          <a:xfrm>
            <a:off x="1631351" y="1759902"/>
            <a:ext cx="8926120" cy="4762818"/>
          </a:xfrm>
          <a:prstGeom prst="rect">
            <a:avLst/>
          </a:prstGeom>
        </p:spPr>
      </p:pic>
    </p:spTree>
    <p:extLst>
      <p:ext uri="{BB962C8B-B14F-4D97-AF65-F5344CB8AC3E}">
        <p14:creationId xmlns:p14="http://schemas.microsoft.com/office/powerpoint/2010/main" val="2843182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D595-8D89-46EA-9E41-306B27D04CFC}"/>
              </a:ext>
            </a:extLst>
          </p:cNvPr>
          <p:cNvSpPr>
            <a:spLocks noGrp="1"/>
          </p:cNvSpPr>
          <p:nvPr>
            <p:ph type="title"/>
          </p:nvPr>
        </p:nvSpPr>
        <p:spPr>
          <a:xfrm>
            <a:off x="1141412" y="-173962"/>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1FA7BC69-763F-413C-BA73-6F0A4B6D215F}"/>
              </a:ext>
            </a:extLst>
          </p:cNvPr>
          <p:cNvSpPr>
            <a:spLocks noGrp="1"/>
          </p:cNvSpPr>
          <p:nvPr>
            <p:ph idx="1"/>
          </p:nvPr>
        </p:nvSpPr>
        <p:spPr>
          <a:xfrm>
            <a:off x="1141411" y="867726"/>
            <a:ext cx="9905999" cy="5614354"/>
          </a:xfrm>
        </p:spPr>
        <p:txBody>
          <a:bodyPr/>
          <a:lstStyle/>
          <a:p>
            <a:r>
              <a:rPr lang="en-US" dirty="0"/>
              <a:t>Plot distribution graph for both actual and predicted value.</a:t>
            </a:r>
          </a:p>
          <a:p>
            <a:endParaRPr lang="en-US" dirty="0"/>
          </a:p>
          <a:p>
            <a:endParaRPr lang="en-US" dirty="0"/>
          </a:p>
          <a:p>
            <a:endParaRPr lang="en-US" dirty="0"/>
          </a:p>
          <a:p>
            <a:endParaRPr lang="en-US" dirty="0"/>
          </a:p>
          <a:p>
            <a:endParaRPr lang="en-US" dirty="0"/>
          </a:p>
          <a:p>
            <a:pPr>
              <a:spcBef>
                <a:spcPts val="800"/>
              </a:spcBef>
            </a:pPr>
            <a:r>
              <a:rPr lang="en-US" sz="1800"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914400">
              <a:spcBef>
                <a:spcPts val="800"/>
              </a:spcBef>
              <a:spcAft>
                <a:spcPts val="0"/>
              </a:spcAft>
            </a:pPr>
            <a:r>
              <a:rPr lang="en-US" sz="1800" dirty="0">
                <a:effectLst/>
                <a:latin typeface="Arial" panose="020B0604020202020204" pitchFamily="34" charset="0"/>
                <a:ea typeface="Arial" panose="020B0604020202020204" pitchFamily="34" charset="0"/>
              </a:rPr>
              <a:t>From above 2 plots we can observe the closeness between actual and predicted value.</a:t>
            </a:r>
            <a:endParaRPr lang="en-IN" sz="1800" dirty="0">
              <a:effectLst/>
              <a:latin typeface="Arial" panose="020B0604020202020204" pitchFamily="34" charset="0"/>
              <a:ea typeface="Arial" panose="020B0604020202020204" pitchFamily="34" charset="0"/>
            </a:endParaRPr>
          </a:p>
          <a:p>
            <a:pPr indent="457200">
              <a:spcBef>
                <a:spcPts val="800"/>
              </a:spcBef>
            </a:pPr>
            <a:r>
              <a:rPr lang="en-US" sz="1800" dirty="0">
                <a:effectLst/>
                <a:latin typeface="Arial" panose="020B0604020202020204" pitchFamily="34" charset="0"/>
                <a:ea typeface="Arial" panose="020B0604020202020204" pitchFamily="34" charset="0"/>
              </a:rPr>
              <a:t>Hence, we can verify that the model built is able to predict SalePrice with a high accuracy.</a:t>
            </a:r>
            <a:endParaRPr lang="en-IN" sz="1800" dirty="0">
              <a:effectLst/>
              <a:latin typeface="Arial" panose="020B0604020202020204" pitchFamily="34" charset="0"/>
              <a:ea typeface="Arial" panose="020B0604020202020204" pitchFamily="34" charset="0"/>
            </a:endParaRPr>
          </a:p>
          <a:p>
            <a:pPr indent="457200">
              <a:spcBef>
                <a:spcPts val="800"/>
              </a:spcBef>
            </a:pPr>
            <a:r>
              <a:rPr lang="en-US" sz="1800" dirty="0">
                <a:effectLst/>
                <a:latin typeface="Arial" panose="020B0604020202020204" pitchFamily="34" charset="0"/>
                <a:ea typeface="Arial" panose="020B0604020202020204" pitchFamily="34" charset="0"/>
              </a:rPr>
              <a:t>Save model for further use.</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4" name="Picture 3">
            <a:extLst>
              <a:ext uri="{FF2B5EF4-FFF2-40B4-BE49-F238E27FC236}">
                <a16:creationId xmlns:a16="http://schemas.microsoft.com/office/drawing/2014/main" id="{3587CEA1-F6FC-4E75-95C1-41621F291049}"/>
              </a:ext>
            </a:extLst>
          </p:cNvPr>
          <p:cNvPicPr>
            <a:picLocks noChangeAspect="1"/>
          </p:cNvPicPr>
          <p:nvPr/>
        </p:nvPicPr>
        <p:blipFill>
          <a:blip r:embed="rId2"/>
          <a:stretch>
            <a:fillRect/>
          </a:stretch>
        </p:blipFill>
        <p:spPr>
          <a:xfrm>
            <a:off x="2724150" y="1304608"/>
            <a:ext cx="5768340" cy="2994660"/>
          </a:xfrm>
          <a:prstGeom prst="rect">
            <a:avLst/>
          </a:prstGeom>
        </p:spPr>
      </p:pic>
    </p:spTree>
    <p:extLst>
      <p:ext uri="{BB962C8B-B14F-4D97-AF65-F5344CB8AC3E}">
        <p14:creationId xmlns:p14="http://schemas.microsoft.com/office/powerpoint/2010/main" val="2514478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4332-7FCA-454F-8280-84BA84958B12}"/>
              </a:ext>
            </a:extLst>
          </p:cNvPr>
          <p:cNvSpPr>
            <a:spLocks noGrp="1"/>
          </p:cNvSpPr>
          <p:nvPr>
            <p:ph type="title"/>
          </p:nvPr>
        </p:nvSpPr>
        <p:spPr>
          <a:xfrm>
            <a:off x="1141412" y="0"/>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4F729ED8-0282-4A20-81CB-C82F15844BC6}"/>
              </a:ext>
            </a:extLst>
          </p:cNvPr>
          <p:cNvSpPr>
            <a:spLocks noGrp="1"/>
          </p:cNvSpPr>
          <p:nvPr>
            <p:ph idx="1"/>
          </p:nvPr>
        </p:nvSpPr>
        <p:spPr>
          <a:xfrm>
            <a:off x="1141412" y="1142047"/>
            <a:ext cx="9905999" cy="3541714"/>
          </a:xfrm>
        </p:spPr>
        <p:txBody>
          <a:bodyPr/>
          <a:lstStyle/>
          <a:p>
            <a:r>
              <a:rPr lang="en-US" dirty="0"/>
              <a:t>Perform the same data processing steps for test dataset &amp; predict the value for target variable using the existing model and save the result in a csv file</a:t>
            </a:r>
            <a:endParaRPr lang="en-IN" dirty="0"/>
          </a:p>
        </p:txBody>
      </p:sp>
      <p:pic>
        <p:nvPicPr>
          <p:cNvPr id="4" name="Picture 3">
            <a:extLst>
              <a:ext uri="{FF2B5EF4-FFF2-40B4-BE49-F238E27FC236}">
                <a16:creationId xmlns:a16="http://schemas.microsoft.com/office/drawing/2014/main" id="{D5F91036-A11C-4FF5-8A46-FD6543CCB6BE}"/>
              </a:ext>
            </a:extLst>
          </p:cNvPr>
          <p:cNvPicPr>
            <a:picLocks noChangeAspect="1"/>
          </p:cNvPicPr>
          <p:nvPr/>
        </p:nvPicPr>
        <p:blipFill>
          <a:blip r:embed="rId2"/>
          <a:stretch>
            <a:fillRect/>
          </a:stretch>
        </p:blipFill>
        <p:spPr>
          <a:xfrm>
            <a:off x="5391150" y="2125979"/>
            <a:ext cx="704850" cy="4142349"/>
          </a:xfrm>
          <a:prstGeom prst="rect">
            <a:avLst/>
          </a:prstGeom>
        </p:spPr>
      </p:pic>
    </p:spTree>
    <p:extLst>
      <p:ext uri="{BB962C8B-B14F-4D97-AF65-F5344CB8AC3E}">
        <p14:creationId xmlns:p14="http://schemas.microsoft.com/office/powerpoint/2010/main" val="113529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4A0B-2DB2-4C17-875F-1512A0084B2E}"/>
              </a:ext>
            </a:extLst>
          </p:cNvPr>
          <p:cNvSpPr>
            <a:spLocks noGrp="1"/>
          </p:cNvSpPr>
          <p:nvPr>
            <p:ph type="title"/>
          </p:nvPr>
        </p:nvSpPr>
        <p:spPr>
          <a:xfrm>
            <a:off x="1141412" y="0"/>
            <a:ext cx="9905998" cy="147857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A87D1C5-BEAD-4812-954A-0AB2A12B01FA}"/>
              </a:ext>
            </a:extLst>
          </p:cNvPr>
          <p:cNvSpPr>
            <a:spLocks noGrp="1"/>
          </p:cNvSpPr>
          <p:nvPr>
            <p:ph idx="1"/>
          </p:nvPr>
        </p:nvSpPr>
        <p:spPr>
          <a:xfrm>
            <a:off x="1141411" y="1478570"/>
            <a:ext cx="9905999" cy="3541714"/>
          </a:xfrm>
        </p:spPr>
        <p:txBody>
          <a:bodyPr/>
          <a:lstStyle/>
          <a:p>
            <a:r>
              <a:rPr lang="en-US" sz="1800" dirty="0">
                <a:effectLst/>
                <a:latin typeface="Arial" panose="020B0604020202020204" pitchFamily="34" charset="0"/>
                <a:ea typeface="Arial" panose="020B0604020202020204" pitchFamily="34" charset="0"/>
              </a:rPr>
              <a:t>In this project we have tried to show how the house prices vary and what are the factors related to the changing of house prices. The best accuracy score was achieved by stacking our top 5 fine-tuned models. </a:t>
            </a:r>
            <a:endParaRPr lang="en-IN" sz="1800" dirty="0">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Stacked Model was built having accuracy more than 90% using train dataset.</a:t>
            </a:r>
            <a:endParaRPr lang="en-IN" sz="1800" dirty="0">
              <a:effectLst/>
              <a:latin typeface="Arial" panose="020B0604020202020204" pitchFamily="34" charset="0"/>
              <a:ea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Finally, we predicted the SalePrice for Test dataset using our stacked model and saved the data frame into a CSV file</a:t>
            </a:r>
            <a:endParaRPr lang="en-IN" dirty="0"/>
          </a:p>
        </p:txBody>
      </p:sp>
    </p:spTree>
    <p:extLst>
      <p:ext uri="{BB962C8B-B14F-4D97-AF65-F5344CB8AC3E}">
        <p14:creationId xmlns:p14="http://schemas.microsoft.com/office/powerpoint/2010/main" val="775026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435B-B9B5-40F5-B747-250929952FB3}"/>
              </a:ext>
            </a:extLst>
          </p:cNvPr>
          <p:cNvSpPr>
            <a:spLocks noGrp="1"/>
          </p:cNvSpPr>
          <p:nvPr>
            <p:ph type="title"/>
          </p:nvPr>
        </p:nvSpPr>
        <p:spPr>
          <a:xfrm>
            <a:off x="1141412" y="120678"/>
            <a:ext cx="9905998" cy="1478570"/>
          </a:xfrm>
        </p:spPr>
        <p:txBody>
          <a:bodyPr/>
          <a:lstStyle/>
          <a:p>
            <a:r>
              <a:rPr lang="en-US" dirty="0"/>
              <a:t>Limitation and scope for future work</a:t>
            </a:r>
            <a:br>
              <a:rPr lang="en-US" dirty="0"/>
            </a:br>
            <a:endParaRPr lang="en-IN" dirty="0"/>
          </a:p>
        </p:txBody>
      </p:sp>
      <p:sp>
        <p:nvSpPr>
          <p:cNvPr id="3" name="Content Placeholder 2">
            <a:extLst>
              <a:ext uri="{FF2B5EF4-FFF2-40B4-BE49-F238E27FC236}">
                <a16:creationId xmlns:a16="http://schemas.microsoft.com/office/drawing/2014/main" id="{03ADD365-A203-42A7-B4FB-DFDA62865C65}"/>
              </a:ext>
            </a:extLst>
          </p:cNvPr>
          <p:cNvSpPr>
            <a:spLocks noGrp="1"/>
          </p:cNvSpPr>
          <p:nvPr>
            <p:ph idx="1"/>
          </p:nvPr>
        </p:nvSpPr>
        <p:spPr>
          <a:xfrm>
            <a:off x="1141412" y="1304606"/>
            <a:ext cx="9905999" cy="4669473"/>
          </a:xfrm>
        </p:spPr>
        <p:txBody>
          <a:bodyPr>
            <a:normAutofit/>
          </a:bodyPr>
          <a:lstStyle/>
          <a:p>
            <a:pPr marL="457200">
              <a:spcBef>
                <a:spcPts val="805"/>
              </a:spcBef>
              <a:spcAft>
                <a:spcPts val="0"/>
              </a:spcAft>
            </a:pPr>
            <a:r>
              <a:rPr lang="en-US" sz="1800" dirty="0">
                <a:effectLst/>
                <a:latin typeface="Arial" panose="020B0604020202020204" pitchFamily="34" charset="0"/>
                <a:ea typeface="Arial" panose="020B0604020202020204" pitchFamily="34" charset="0"/>
              </a:rPr>
              <a:t>While we couldn’t reach out goal of minimum RMSE in house price prediction without letting the model to overfit, we did end up creating a system that can with enough time and data get very close to that goal.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As with any project there is room for improvement here.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The very nature of this project allows for multiple algorithms to be integrated together as modules and their results can be combined to increase the accuracy of the final result.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This model can further be improved with the addition of more algorithms into it.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However, the output of these algorithms needs to be in the same format as the others.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Once that condition is satisfied, the modules are easy to add as done in the code.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This provides a great degree of modularity and versatility to the project.</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692851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5C95-4E09-4627-8CD3-D085D451C027}"/>
              </a:ext>
            </a:extLst>
          </p:cNvPr>
          <p:cNvSpPr>
            <a:spLocks noGrp="1"/>
          </p:cNvSpPr>
          <p:nvPr>
            <p:ph type="title"/>
          </p:nvPr>
        </p:nvSpPr>
        <p:spPr>
          <a:xfrm>
            <a:off x="4453573" y="2548918"/>
            <a:ext cx="9905998" cy="1478570"/>
          </a:xfrm>
        </p:spPr>
        <p:txBody>
          <a:bodyPr/>
          <a:lstStyle/>
          <a:p>
            <a:r>
              <a:rPr lang="en-US" dirty="0"/>
              <a:t>Thankyou</a:t>
            </a:r>
            <a:endParaRPr lang="en-IN" dirty="0"/>
          </a:p>
        </p:txBody>
      </p:sp>
    </p:spTree>
    <p:extLst>
      <p:ext uri="{BB962C8B-B14F-4D97-AF65-F5344CB8AC3E}">
        <p14:creationId xmlns:p14="http://schemas.microsoft.com/office/powerpoint/2010/main" val="357372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E414-19A6-4D17-AD65-CA454F9B24C3}"/>
              </a:ext>
            </a:extLst>
          </p:cNvPr>
          <p:cNvSpPr>
            <a:spLocks noGrp="1"/>
          </p:cNvSpPr>
          <p:nvPr>
            <p:ph type="title"/>
          </p:nvPr>
        </p:nvSpPr>
        <p:spPr/>
        <p:txBody>
          <a:bodyPr/>
          <a:lstStyle/>
          <a:p>
            <a:r>
              <a:rPr lang="en-US" dirty="0"/>
              <a:t>Data Preparation</a:t>
            </a:r>
            <a:endParaRPr lang="en-IN" dirty="0"/>
          </a:p>
        </p:txBody>
      </p:sp>
      <p:sp>
        <p:nvSpPr>
          <p:cNvPr id="3" name="Content Placeholder 2">
            <a:extLst>
              <a:ext uri="{FF2B5EF4-FFF2-40B4-BE49-F238E27FC236}">
                <a16:creationId xmlns:a16="http://schemas.microsoft.com/office/drawing/2014/main" id="{3D977BB1-5FA7-47CE-8226-03A611C895F9}"/>
              </a:ext>
            </a:extLst>
          </p:cNvPr>
          <p:cNvSpPr>
            <a:spLocks noGrp="1"/>
          </p:cNvSpPr>
          <p:nvPr>
            <p:ph idx="1"/>
          </p:nvPr>
        </p:nvSpPr>
        <p:spPr/>
        <p:txBody>
          <a:bodyPr>
            <a:normAutofit/>
          </a:bodyPr>
          <a:lstStyle/>
          <a:p>
            <a:r>
              <a:rPr lang="en-IN" dirty="0"/>
              <a:t>There are missing data in some of the variables which needs to be handled &amp; categorical column also needs to be converted into numerical column.</a:t>
            </a:r>
          </a:p>
          <a:p>
            <a:r>
              <a:rPr lang="en-US" dirty="0"/>
              <a:t>We can fill null values of categorical columns with 0 as it basically represents that, the feature is not available for the property. </a:t>
            </a:r>
          </a:p>
          <a:p>
            <a:r>
              <a:rPr lang="en-US" dirty="0"/>
              <a:t>For missing values in numerical column, we can fill them mean of the resp column.</a:t>
            </a:r>
            <a:endParaRPr lang="en-IN" dirty="0"/>
          </a:p>
          <a:p>
            <a:r>
              <a:rPr lang="en-US" dirty="0"/>
              <a:t>Next step is to assign every categorical data a unique value. </a:t>
            </a:r>
          </a:p>
          <a:p>
            <a:r>
              <a:rPr lang="en-IN" dirty="0"/>
              <a:t>With this the data-frame has been cleaned and transformed properly for us to start analysing.</a:t>
            </a:r>
          </a:p>
        </p:txBody>
      </p:sp>
    </p:spTree>
    <p:extLst>
      <p:ext uri="{BB962C8B-B14F-4D97-AF65-F5344CB8AC3E}">
        <p14:creationId xmlns:p14="http://schemas.microsoft.com/office/powerpoint/2010/main" val="68029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442A-A88E-4A32-AABB-E3494CF4E1E8}"/>
              </a:ext>
            </a:extLst>
          </p:cNvPr>
          <p:cNvSpPr>
            <a:spLocks noGrp="1"/>
          </p:cNvSpPr>
          <p:nvPr>
            <p:ph type="title"/>
          </p:nvPr>
        </p:nvSpPr>
        <p:spPr>
          <a:xfrm>
            <a:off x="838200" y="355795"/>
            <a:ext cx="10515600" cy="1325563"/>
          </a:xfrm>
        </p:spPr>
        <p:txBody>
          <a:bodyPr/>
          <a:lstStyle/>
          <a:p>
            <a:pPr algn="ctr"/>
            <a:r>
              <a:rPr lang="en-IN" dirty="0"/>
              <a:t>Data analysis</a:t>
            </a:r>
          </a:p>
        </p:txBody>
      </p:sp>
      <p:sp>
        <p:nvSpPr>
          <p:cNvPr id="3" name="Content Placeholder 2">
            <a:extLst>
              <a:ext uri="{FF2B5EF4-FFF2-40B4-BE49-F238E27FC236}">
                <a16:creationId xmlns:a16="http://schemas.microsoft.com/office/drawing/2014/main" id="{52560B6A-95F8-47BF-9DC9-EA50682CE7E0}"/>
              </a:ext>
            </a:extLst>
          </p:cNvPr>
          <p:cNvSpPr>
            <a:spLocks noGrp="1"/>
          </p:cNvSpPr>
          <p:nvPr>
            <p:ph idx="1"/>
          </p:nvPr>
        </p:nvSpPr>
        <p:spPr/>
        <p:txBody>
          <a:bodyPr/>
          <a:lstStyle/>
          <a:p>
            <a:endParaRPr lang="en-IN" dirty="0"/>
          </a:p>
          <a:p>
            <a:endParaRPr lang="en-US" dirty="0"/>
          </a:p>
          <a:p>
            <a:endParaRPr lang="en-IN" dirty="0"/>
          </a:p>
          <a:p>
            <a:endParaRPr lang="en-IN" dirty="0"/>
          </a:p>
        </p:txBody>
      </p:sp>
      <p:sp>
        <p:nvSpPr>
          <p:cNvPr id="8" name="TextBox 7">
            <a:extLst>
              <a:ext uri="{FF2B5EF4-FFF2-40B4-BE49-F238E27FC236}">
                <a16:creationId xmlns:a16="http://schemas.microsoft.com/office/drawing/2014/main" id="{2F03B0F0-8DBE-4B50-B529-56FFAC50504A}"/>
              </a:ext>
            </a:extLst>
          </p:cNvPr>
          <p:cNvSpPr txBox="1"/>
          <p:nvPr/>
        </p:nvSpPr>
        <p:spPr>
          <a:xfrm>
            <a:off x="522514" y="1474237"/>
            <a:ext cx="10831286" cy="369332"/>
          </a:xfrm>
          <a:prstGeom prst="rect">
            <a:avLst/>
          </a:prstGeom>
          <a:noFill/>
        </p:spPr>
        <p:txBody>
          <a:bodyPr wrap="square" rtlCol="0">
            <a:spAutoFit/>
          </a:bodyPr>
          <a:lstStyle/>
          <a:p>
            <a:pPr marL="285750" indent="-285750">
              <a:buFont typeface="Arial" panose="020B0604020202020204" pitchFamily="34" charset="0"/>
              <a:buChar char="•"/>
            </a:pPr>
            <a:r>
              <a:rPr lang="en-US" dirty="0"/>
              <a:t>Check the relation of numerical columns w.r.t SalePrice by using scatter plot &amp; Regplot</a:t>
            </a:r>
            <a:endParaRPr lang="en-IN" dirty="0"/>
          </a:p>
        </p:txBody>
      </p:sp>
      <p:pic>
        <p:nvPicPr>
          <p:cNvPr id="9" name="Picture 8">
            <a:extLst>
              <a:ext uri="{FF2B5EF4-FFF2-40B4-BE49-F238E27FC236}">
                <a16:creationId xmlns:a16="http://schemas.microsoft.com/office/drawing/2014/main" id="{53A9C42F-918F-4CD6-B659-75E2D17C33E9}"/>
              </a:ext>
            </a:extLst>
          </p:cNvPr>
          <p:cNvPicPr>
            <a:picLocks noChangeAspect="1"/>
          </p:cNvPicPr>
          <p:nvPr/>
        </p:nvPicPr>
        <p:blipFill>
          <a:blip r:embed="rId2"/>
          <a:stretch>
            <a:fillRect/>
          </a:stretch>
        </p:blipFill>
        <p:spPr>
          <a:xfrm>
            <a:off x="838200" y="1843569"/>
            <a:ext cx="9134670" cy="4947001"/>
          </a:xfrm>
          <a:prstGeom prst="rect">
            <a:avLst/>
          </a:prstGeom>
        </p:spPr>
      </p:pic>
    </p:spTree>
    <p:extLst>
      <p:ext uri="{BB962C8B-B14F-4D97-AF65-F5344CB8AC3E}">
        <p14:creationId xmlns:p14="http://schemas.microsoft.com/office/powerpoint/2010/main" val="22380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6559-5443-4894-BFEF-9BEA27E255D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4F6460A-A544-46CC-A366-1D84264CEC3E}"/>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405E62A-EEC0-467E-BF7E-1189B75F92B1}"/>
              </a:ext>
            </a:extLst>
          </p:cNvPr>
          <p:cNvPicPr>
            <a:picLocks noChangeAspect="1"/>
          </p:cNvPicPr>
          <p:nvPr/>
        </p:nvPicPr>
        <p:blipFill>
          <a:blip r:embed="rId2"/>
          <a:stretch>
            <a:fillRect/>
          </a:stretch>
        </p:blipFill>
        <p:spPr>
          <a:xfrm>
            <a:off x="766963" y="365125"/>
            <a:ext cx="10771506" cy="5811838"/>
          </a:xfrm>
          <a:prstGeom prst="rect">
            <a:avLst/>
          </a:prstGeom>
        </p:spPr>
      </p:pic>
    </p:spTree>
    <p:extLst>
      <p:ext uri="{BB962C8B-B14F-4D97-AF65-F5344CB8AC3E}">
        <p14:creationId xmlns:p14="http://schemas.microsoft.com/office/powerpoint/2010/main" val="118757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452F-511F-491B-8DA4-CC8B9C1F84B6}"/>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841DA502-935A-4FF2-BD4E-E805579243F1}"/>
              </a:ext>
            </a:extLst>
          </p:cNvPr>
          <p:cNvPicPr>
            <a:picLocks noGrp="1" noChangeAspect="1"/>
          </p:cNvPicPr>
          <p:nvPr>
            <p:ph idx="1"/>
          </p:nvPr>
        </p:nvPicPr>
        <p:blipFill>
          <a:blip r:embed="rId2"/>
          <a:stretch>
            <a:fillRect/>
          </a:stretch>
        </p:blipFill>
        <p:spPr>
          <a:xfrm>
            <a:off x="329668" y="373225"/>
            <a:ext cx="11532663" cy="6288832"/>
          </a:xfrm>
          <a:prstGeom prst="rect">
            <a:avLst/>
          </a:prstGeom>
        </p:spPr>
      </p:pic>
    </p:spTree>
    <p:extLst>
      <p:ext uri="{BB962C8B-B14F-4D97-AF65-F5344CB8AC3E}">
        <p14:creationId xmlns:p14="http://schemas.microsoft.com/office/powerpoint/2010/main" val="3748247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E63-C08D-4C20-B902-F6BE13A5234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41442C1-AABE-4F3F-833F-64960628053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5A465F3-DC55-42EA-AD3A-3A056F301C82}"/>
              </a:ext>
            </a:extLst>
          </p:cNvPr>
          <p:cNvPicPr>
            <a:picLocks noChangeAspect="1"/>
          </p:cNvPicPr>
          <p:nvPr/>
        </p:nvPicPr>
        <p:blipFill>
          <a:blip r:embed="rId2"/>
          <a:stretch>
            <a:fillRect/>
          </a:stretch>
        </p:blipFill>
        <p:spPr>
          <a:xfrm>
            <a:off x="838199" y="365125"/>
            <a:ext cx="10534819" cy="5681112"/>
          </a:xfrm>
          <a:prstGeom prst="rect">
            <a:avLst/>
          </a:prstGeom>
        </p:spPr>
      </p:pic>
    </p:spTree>
    <p:extLst>
      <p:ext uri="{BB962C8B-B14F-4D97-AF65-F5344CB8AC3E}">
        <p14:creationId xmlns:p14="http://schemas.microsoft.com/office/powerpoint/2010/main" val="372322404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3441</TotalTime>
  <Words>1364</Words>
  <Application>Microsoft Office PowerPoint</Application>
  <PresentationFormat>Widescreen</PresentationFormat>
  <Paragraphs>121</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Century Gothic</vt:lpstr>
      <vt:lpstr>Symbol</vt:lpstr>
      <vt:lpstr>urw-din</vt:lpstr>
      <vt:lpstr>Wingdings 3</vt:lpstr>
      <vt:lpstr>Wisp</vt:lpstr>
      <vt:lpstr>Housing Prices Prediction</vt:lpstr>
      <vt:lpstr>Table of Contents</vt:lpstr>
      <vt:lpstr>Introduction</vt:lpstr>
      <vt:lpstr>Analytical problem framing</vt:lpstr>
      <vt:lpstr>Data Preparation</vt:lpstr>
      <vt:lpstr>Data analysis</vt:lpstr>
      <vt:lpstr>PowerPoint Presentation</vt:lpstr>
      <vt:lpstr>PowerPoint Presentation</vt:lpstr>
      <vt:lpstr>PowerPoint Presentation</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PowerPoint Presentation</vt:lpstr>
      <vt:lpstr>PowerPoint Presentation</vt:lpstr>
      <vt:lpstr>Data Analysis</vt:lpstr>
      <vt:lpstr>Model Development &amp; Evaluation </vt:lpstr>
      <vt:lpstr>PowerPoint Presentation</vt:lpstr>
      <vt:lpstr>Model Development &amp; Evaluation</vt:lpstr>
      <vt:lpstr>Model development &amp; Evaluation</vt:lpstr>
      <vt:lpstr>Results</vt:lpstr>
      <vt:lpstr>Results</vt:lpstr>
      <vt:lpstr>Results</vt:lpstr>
      <vt:lpstr>Results</vt:lpstr>
      <vt:lpstr>Conclusion</vt:lpstr>
      <vt:lpstr>Limitation and scope for future work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Junaid Shaikh</dc:creator>
  <cp:lastModifiedBy>Zalak Maru</cp:lastModifiedBy>
  <cp:revision>7</cp:revision>
  <dcterms:created xsi:type="dcterms:W3CDTF">2021-10-04T08:51:31Z</dcterms:created>
  <dcterms:modified xsi:type="dcterms:W3CDTF">2022-03-25T13:03:31Z</dcterms:modified>
</cp:coreProperties>
</file>